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24"/>
  </p:notesMasterIdLst>
  <p:sldIdLst>
    <p:sldId id="256" r:id="rId2"/>
    <p:sldId id="281" r:id="rId3"/>
    <p:sldId id="273" r:id="rId4"/>
    <p:sldId id="274" r:id="rId5"/>
    <p:sldId id="268" r:id="rId6"/>
    <p:sldId id="269" r:id="rId7"/>
    <p:sldId id="270" r:id="rId8"/>
    <p:sldId id="271" r:id="rId9"/>
    <p:sldId id="272" r:id="rId10"/>
    <p:sldId id="266" r:id="rId11"/>
    <p:sldId id="277" r:id="rId12"/>
    <p:sldId id="276" r:id="rId13"/>
    <p:sldId id="257" r:id="rId14"/>
    <p:sldId id="258" r:id="rId15"/>
    <p:sldId id="260" r:id="rId16"/>
    <p:sldId id="265" r:id="rId17"/>
    <p:sldId id="261" r:id="rId18"/>
    <p:sldId id="262" r:id="rId19"/>
    <p:sldId id="264" r:id="rId20"/>
    <p:sldId id="279" r:id="rId21"/>
    <p:sldId id="278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CDF"/>
    <a:srgbClr val="CFDCF0"/>
    <a:srgbClr val="C2D8FB"/>
    <a:srgbClr val="AA9FEB"/>
    <a:srgbClr val="968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9"/>
  </p:normalViewPr>
  <p:slideViewPr>
    <p:cSldViewPr snapToGrid="0">
      <p:cViewPr varScale="1">
        <p:scale>
          <a:sx n="98" d="100"/>
          <a:sy n="98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astasiamorosanova\Desktop\&#1043;&#1056;&#1040;&#1053;&#1058;\&#1044;&#1080;&#1089;&#1090;&#1088;&#1080;&#1073;&#1100;&#1102;&#1090;&#1086;&#1088;&#1099;\&#1072;&#1085;&#1072;&#1083;&#1080;&#1090;&#1080;&#1082;&#1072;%20&#1050;&#1048;&#1053;&#1054;&#1044;&#1048;&#1057;&#1058;&#1056;&#1048;&#1041;&#1068;&#1070;&#1058;&#1054;&#1056;&#1067;%202019-2023%20-%20&#1089;&#1073;&#1086;&#1088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Лист1!$A$2:$B$2</c:f>
              <c:strCache>
                <c:ptCount val="2"/>
                <c:pt idx="0">
                  <c:v>Новые прокатчики</c:v>
                </c:pt>
                <c:pt idx="1">
                  <c:v>Русские фильмы</c:v>
                </c:pt>
              </c:strCache>
            </c:strRef>
          </c:tx>
          <c:spPr>
            <a:solidFill>
              <a:srgbClr val="8CB369"/>
            </a:solidFill>
            <a:ln>
              <a:noFill/>
            </a:ln>
            <a:effectLst/>
          </c:spPr>
          <c:invertIfNegative val="0"/>
          <c:cat>
            <c:numRef>
              <c:f>Лист1!$C$1:$G$1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Лист1!$C$2:$G$2</c:f>
              <c:numCache>
                <c:formatCode>[&gt;1000000]#.0\ \ " млн";General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496326000</c:v>
                </c:pt>
                <c:pt idx="4">
                  <c:v>1149887000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8C-134F-A035-B21A663491BD}"/>
            </c:ext>
          </c:extLst>
        </c:ser>
        <c:ser>
          <c:idx val="1"/>
          <c:order val="1"/>
          <c:tx>
            <c:strRef>
              <c:f>Лист1!$A$3:$B$3</c:f>
              <c:strCache>
                <c:ptCount val="2"/>
                <c:pt idx="0">
                  <c:v>Новые прокатчики</c:v>
                </c:pt>
                <c:pt idx="1">
                  <c:v>Иностранные фильмы</c:v>
                </c:pt>
              </c:strCache>
            </c:strRef>
          </c:tx>
          <c:spPr>
            <a:pattFill prst="dkDnDiag">
              <a:fgClr>
                <a:srgbClr val="8CB369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Лист1!$C$1:$G$1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Лист1!$C$3:$G$3</c:f>
              <c:numCache>
                <c:formatCode>[&gt;1000000]#.0\ \ " млн";General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473457000</c:v>
                </c:pt>
                <c:pt idx="4">
                  <c:v>2872479000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8C-134F-A035-B21A663491BD}"/>
            </c:ext>
          </c:extLst>
        </c:ser>
        <c:ser>
          <c:idx val="2"/>
          <c:order val="2"/>
          <c:tx>
            <c:strRef>
              <c:f>Лист1!$A$4:$B$4</c:f>
              <c:strCache>
                <c:ptCount val="2"/>
                <c:pt idx="0">
                  <c:v>Закрытые прокатчики</c:v>
                </c:pt>
                <c:pt idx="1">
                  <c:v>Русские фильмы</c:v>
                </c:pt>
              </c:strCache>
            </c:strRef>
          </c:tx>
          <c:spPr>
            <a:solidFill>
              <a:srgbClr val="5B8F7D"/>
            </a:solidFill>
            <a:ln>
              <a:noFill/>
            </a:ln>
            <a:effectLst/>
          </c:spPr>
          <c:invertIfNegative val="0"/>
          <c:cat>
            <c:numRef>
              <c:f>Лист1!$C$1:$G$1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Лист1!$C$4:$G$4</c:f>
              <c:numCache>
                <c:formatCode>[&gt;1000000]#.0\ \ " млн";General</c:formatCode>
                <c:ptCount val="5"/>
                <c:pt idx="0">
                  <c:v>6214396000</c:v>
                </c:pt>
                <c:pt idx="1">
                  <c:v>1987770000</c:v>
                </c:pt>
                <c:pt idx="2">
                  <c:v>1145582000</c:v>
                </c:pt>
                <c:pt idx="3">
                  <c:v>9472700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8C-134F-A035-B21A663491BD}"/>
            </c:ext>
          </c:extLst>
        </c:ser>
        <c:ser>
          <c:idx val="3"/>
          <c:order val="3"/>
          <c:tx>
            <c:strRef>
              <c:f>Лист1!$A$5:$B$5</c:f>
              <c:strCache>
                <c:ptCount val="2"/>
                <c:pt idx="0">
                  <c:v>Закрытые прокатчики</c:v>
                </c:pt>
                <c:pt idx="1">
                  <c:v>Иностранные фильмы</c:v>
                </c:pt>
              </c:strCache>
            </c:strRef>
          </c:tx>
          <c:spPr>
            <a:pattFill prst="dkDnDiag">
              <a:fgClr>
                <a:srgbClr val="5B8F7D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dkDnDiag">
                <a:fgClr>
                  <a:srgbClr val="5B8F7D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8C-134F-A035-B21A663491BD}"/>
              </c:ext>
            </c:extLst>
          </c:dPt>
          <c:cat>
            <c:numRef>
              <c:f>Лист1!$C$1:$G$1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Лист1!$C$5:$G$5</c:f>
              <c:numCache>
                <c:formatCode>[&gt;1000000]#.0\ \ " млн";General</c:formatCode>
                <c:ptCount val="5"/>
                <c:pt idx="0">
                  <c:v>6214396000</c:v>
                </c:pt>
                <c:pt idx="1">
                  <c:v>1987770000</c:v>
                </c:pt>
                <c:pt idx="2">
                  <c:v>1145582000</c:v>
                </c:pt>
                <c:pt idx="3">
                  <c:v>9472700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8C-134F-A035-B21A663491BD}"/>
            </c:ext>
          </c:extLst>
        </c:ser>
        <c:ser>
          <c:idx val="4"/>
          <c:order val="4"/>
          <c:tx>
            <c:strRef>
              <c:f>Лист1!$A$6:$B$6</c:f>
              <c:strCache>
                <c:ptCount val="2"/>
                <c:pt idx="0">
                  <c:v>Ушедшие из России прокатчики</c:v>
                </c:pt>
                <c:pt idx="1">
                  <c:v>Русские фильмы</c:v>
                </c:pt>
              </c:strCache>
            </c:strRef>
          </c:tx>
          <c:spPr>
            <a:solidFill>
              <a:srgbClr val="BD4B51"/>
            </a:solidFill>
            <a:ln>
              <a:noFill/>
            </a:ln>
            <a:effectLst/>
          </c:spPr>
          <c:invertIfNegative val="0"/>
          <c:cat>
            <c:numRef>
              <c:f>Лист1!$C$1:$G$1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Лист1!$C$6:$G$6</c:f>
              <c:numCache>
                <c:formatCode>[&gt;1000000]#.0\ \ " млн";General</c:formatCode>
                <c:ptCount val="5"/>
                <c:pt idx="0">
                  <c:v>2747200000</c:v>
                </c:pt>
                <c:pt idx="1">
                  <c:v>5611300000</c:v>
                </c:pt>
                <c:pt idx="2">
                  <c:v>5558827000</c:v>
                </c:pt>
                <c:pt idx="3">
                  <c:v>391000000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8C-134F-A035-B21A663491BD}"/>
            </c:ext>
          </c:extLst>
        </c:ser>
        <c:ser>
          <c:idx val="5"/>
          <c:order val="5"/>
          <c:tx>
            <c:strRef>
              <c:f>Лист1!$A$7:$B$7</c:f>
              <c:strCache>
                <c:ptCount val="2"/>
                <c:pt idx="0">
                  <c:v>Ушедшие из России прокатчики</c:v>
                </c:pt>
                <c:pt idx="1">
                  <c:v>Иностранные фильмы</c:v>
                </c:pt>
              </c:strCache>
            </c:strRef>
          </c:tx>
          <c:spPr>
            <a:pattFill prst="dkDnDiag">
              <a:fgClr>
                <a:srgbClr val="BD4B5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Лист1!$C$1:$G$1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Лист1!$C$7:$G$7</c:f>
              <c:numCache>
                <c:formatCode>[&gt;1000000]#.0\ \ " млн";General</c:formatCode>
                <c:ptCount val="5"/>
                <c:pt idx="0">
                  <c:v>35675200000</c:v>
                </c:pt>
                <c:pt idx="1">
                  <c:v>6894374000</c:v>
                </c:pt>
                <c:pt idx="2">
                  <c:v>29409434000</c:v>
                </c:pt>
                <c:pt idx="3">
                  <c:v>4496100000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68C-134F-A035-B21A663491BD}"/>
            </c:ext>
          </c:extLst>
        </c:ser>
        <c:ser>
          <c:idx val="6"/>
          <c:order val="6"/>
          <c:tx>
            <c:strRef>
              <c:f>Лист1!$A$8:$B$8</c:f>
              <c:strCache>
                <c:ptCount val="2"/>
                <c:pt idx="0">
                  <c:v>Действующие дистрибьюторы</c:v>
                </c:pt>
                <c:pt idx="1">
                  <c:v>Русские фильмы</c:v>
                </c:pt>
              </c:strCache>
            </c:strRef>
          </c:tx>
          <c:spPr>
            <a:solidFill>
              <a:srgbClr val="F3A359"/>
            </a:solidFill>
            <a:ln>
              <a:noFill/>
            </a:ln>
            <a:effectLst/>
          </c:spPr>
          <c:invertIfNegative val="0"/>
          <c:cat>
            <c:numRef>
              <c:f>Лист1!$C$1:$G$1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Лист1!$C$8:$G$8</c:f>
              <c:numCache>
                <c:formatCode>[&gt;1000000]#.0\ \ " млн";General</c:formatCode>
                <c:ptCount val="5"/>
                <c:pt idx="0">
                  <c:v>11450805000</c:v>
                </c:pt>
                <c:pt idx="1">
                  <c:v>4703378000</c:v>
                </c:pt>
                <c:pt idx="2">
                  <c:v>4116929000</c:v>
                </c:pt>
                <c:pt idx="3">
                  <c:v>17115290000</c:v>
                </c:pt>
                <c:pt idx="4">
                  <c:v>7380980600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8C-134F-A035-B21A663491BD}"/>
            </c:ext>
          </c:extLst>
        </c:ser>
        <c:ser>
          <c:idx val="7"/>
          <c:order val="7"/>
          <c:tx>
            <c:strRef>
              <c:f>Лист1!$A$9:$B$9</c:f>
              <c:strCache>
                <c:ptCount val="2"/>
                <c:pt idx="0">
                  <c:v>Действующие дистрибьюторы</c:v>
                </c:pt>
                <c:pt idx="1">
                  <c:v>Иностранные фильмы</c:v>
                </c:pt>
              </c:strCache>
            </c:strRef>
          </c:tx>
          <c:spPr>
            <a:pattFill prst="dkDnDiag">
              <a:fgClr>
                <a:srgbClr val="F3A359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Лист1!$C$1:$G$1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Лист1!$C$9:$G$9</c:f>
              <c:numCache>
                <c:formatCode>[&gt;1000000]#.0\ \ " млн";General</c:formatCode>
                <c:ptCount val="5"/>
                <c:pt idx="0">
                  <c:v>6132718000</c:v>
                </c:pt>
                <c:pt idx="1">
                  <c:v>3897111000</c:v>
                </c:pt>
                <c:pt idx="2">
                  <c:v>3829781300</c:v>
                </c:pt>
                <c:pt idx="3">
                  <c:v>4905747100</c:v>
                </c:pt>
                <c:pt idx="4">
                  <c:v>5473947500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68C-134F-A035-B21A663491BD}"/>
            </c:ext>
          </c:extLst>
        </c:ser>
        <c:ser>
          <c:idx val="8"/>
          <c:order val="8"/>
          <c:tx>
            <c:strRef>
              <c:f>Лист1!$A$10:$B$10</c:f>
              <c:strCache>
                <c:ptCount val="2"/>
                <c:pt idx="0">
                  <c:v>Пиратский прокат</c:v>
                </c:pt>
              </c:strCache>
            </c:strRef>
          </c:tx>
          <c:spPr>
            <a:solidFill>
              <a:srgbClr val="FB5A56"/>
            </a:solidFill>
            <a:ln>
              <a:noFill/>
            </a:ln>
            <a:effectLst/>
          </c:spPr>
          <c:invertIfNegative val="0"/>
          <c:cat>
            <c:numRef>
              <c:f>Лист1!$C$1:$G$1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Лист1!$C$10:$G$10</c:f>
              <c:numCache>
                <c:formatCode>[&gt;1000000]#.0\ \ " млн";General</c:formatCode>
                <c:ptCount val="5"/>
                <c:pt idx="1">
                  <c:v>18000000</c:v>
                </c:pt>
                <c:pt idx="3">
                  <c:v>3674200000</c:v>
                </c:pt>
                <c:pt idx="4">
                  <c:v>5230000000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68C-134F-A035-B21A66349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"/>
        <c:overlap val="100"/>
        <c:axId val="435276768"/>
        <c:axId val="435279040"/>
      </c:barChart>
      <c:catAx>
        <c:axId val="43527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279040"/>
        <c:crosses val="autoZero"/>
        <c:auto val="1"/>
        <c:lblAlgn val="ctr"/>
        <c:lblOffset val="100"/>
        <c:noMultiLvlLbl val="0"/>
      </c:catAx>
      <c:valAx>
        <c:axId val="43527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₽&quot;* #,##0_);_(&quot;₽&quot;* \(#,##0\);_(&quot;₽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2767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1FC28-B83A-4E46-9A2C-77276047749A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C5F32-32D1-492E-9FE9-BC7000609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8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🏴‍☠️🪆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C5F32-32D1-492E-9FE9-BC7000609F6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6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19B11-7447-422E-DEB2-1FF65B727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185304-8937-E439-1A88-AF7F1262A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59B0C4-BEA1-8046-0552-41BE91CFC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E7B8-0053-7041-8C2D-D666E400EF58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D9F034-AA24-EBFC-E3D6-2B21AC0C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84756-3BB4-25D1-1B51-37EAD6A6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2FA-F82F-724B-85EC-240AF3B9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77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42E7C-1F4F-EA20-2627-4B1DD0E0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B4A772-5EFA-F0FB-2AC0-5D7D58E41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9C143A-F000-2B1D-9E8F-0ECC9C4B1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E7B8-0053-7041-8C2D-D666E400EF58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FC0AC6-C371-DB7B-E83A-F0F06394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DEA7F-866B-146E-CA50-9A6FBC38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2FA-F82F-724B-85EC-240AF3B9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9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519E4B-78AC-34E5-07CF-4701BF01D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7FF560-DB55-73D8-47FB-D1DA9506B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BB59B-D5F5-4983-FC6A-2499F00F8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E7B8-0053-7041-8C2D-D666E400EF58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87E032-A6D6-4DAD-47D4-84BDFFC3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CFFBA8-7980-EF7D-CE28-B8FF4E1A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2FA-F82F-724B-85EC-240AF3B9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7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27DDA-57ED-EBD7-8F82-5A4BABAA5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681B08-CAFF-0145-4848-AAFF33081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B94169-6BA8-EC8E-8994-A6B343E8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E7B8-0053-7041-8C2D-D666E400EF58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5E7597-2365-85F0-618A-74903C31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572D0-9A10-FCCA-DA7C-B3CDABC0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2FA-F82F-724B-85EC-240AF3B9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32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C7470-A4A3-0059-D56A-9AAD42A2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03A772-1D54-CE24-F91C-B62D9E59F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E1E9B9-2EE5-9C44-CF8C-1225274F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E7B8-0053-7041-8C2D-D666E400EF58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95A36-CD95-DFD3-514A-BD49481B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C4D02-5801-A561-0D1F-2F2CFF30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2FA-F82F-724B-85EC-240AF3B9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9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2167E-A927-71C8-19F6-9D6E7E2FE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831922-C96D-AC26-CB06-25F64DA30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027A-F5A5-99CA-BEDA-F4865B32E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5D0079-CDC4-D9FF-C61F-6A4F3E21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E7B8-0053-7041-8C2D-D666E400EF58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8540EB-2B8E-DB5A-14F9-3F2EAC39F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EE2787-60B1-52D5-EFBD-585DA3B3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2FA-F82F-724B-85EC-240AF3B9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0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8AE1A-A437-11B0-53DC-CE7B15A7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DBB56D-4D49-3CAC-5E99-B5FCCC00C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2DDCB9-B70E-01BB-D5A0-A0980A2E2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71B67C-B360-AE0C-26FF-338E68800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681CD1-0160-93CC-9AC0-BA543412E2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3D491A-C304-CBBC-8F75-8ED2D9ED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E7B8-0053-7041-8C2D-D666E400EF58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4D6F3D-DD5F-63A7-5E51-C556F4C1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28A289-4779-800F-5AB2-53A9473C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2FA-F82F-724B-85EC-240AF3B9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4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F4000-EB08-CDA4-6EC2-44E6E7CC3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FC12F6-B86E-930C-BF7C-31804509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E7B8-0053-7041-8C2D-D666E400EF58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330969-7C03-0D9A-F205-A1D5C30B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7DBF29-150B-7A32-5BB0-12666476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2FA-F82F-724B-85EC-240AF3B9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36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DA4111-FDB4-E2E3-68FE-81F925219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E7B8-0053-7041-8C2D-D666E400EF58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0BFA7B-C580-6BB4-3D32-EC573E63B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6ECFD5-77AD-32BE-1B9E-94B33D0A3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2FA-F82F-724B-85EC-240AF3B9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52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4BEC4-FA6B-E3BA-380D-2E32B0F88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4C0ED2-CE15-0111-9A94-E40EF0F03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E61A6-FBE2-BAA8-6896-8EB7822DC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10DCA0-BC10-AA6F-D5E0-5BE72DF7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E7B8-0053-7041-8C2D-D666E400EF58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6B8CA7-D900-0C44-907E-1E6EFD7E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0EBA26-6DD1-CE0C-B631-2B98F89BB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2FA-F82F-724B-85EC-240AF3B9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84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B2366-252D-0570-31E4-B0F2C16C9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E4D08B-AF42-8AF9-4918-C188D3BF1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0DE6CC-0F24-68F6-F806-86A6D6F07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37E0A0-7E7C-BD63-9FFC-D083AE701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E7B8-0053-7041-8C2D-D666E400EF58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AD60DA-704E-B612-8C00-B35EF9AC1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C6D508-ADEE-B810-83C8-6E9B2285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2FA-F82F-724B-85EC-240AF3B9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5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E1AF0-07D2-86D6-D0EA-E71E6DF5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3248B0-3E79-DF7C-908F-AA468739C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458D33-7C88-C832-6280-367D9A54E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DE7B8-0053-7041-8C2D-D666E400EF58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777DB8-707D-C689-5433-C1AF7BBAF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3AF98-6D80-5686-0F1E-3EFD3FC19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132FA-F82F-724B-85EC-240AF3B9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3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ЕГЭ по физике. Задача 31 (9). Последовательное и параллельное соединение  сопротивлений | Решение задач ОГЭ и ЕГЭ по физике | Дзен">
            <a:extLst>
              <a:ext uri="{FF2B5EF4-FFF2-40B4-BE49-F238E27FC236}">
                <a16:creationId xmlns:a16="http://schemas.microsoft.com/office/drawing/2014/main" id="{C72E7E4F-683F-1566-FFB9-DB8DCA98A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F02C0-5D32-3C91-79C6-04DBC2E77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382" y="1119461"/>
            <a:ext cx="8519235" cy="230953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Поддержка креативных индустрий - параллельная или последовательная?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63249C-AFA7-B781-FD0A-67EB8A186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137" y="3664857"/>
            <a:ext cx="8366686" cy="165576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l"/>
            <a:r>
              <a:rPr lang="ru-RU" b="1" dirty="0"/>
              <a:t>Морозов А.Н.</a:t>
            </a:r>
          </a:p>
          <a:p>
            <a:pPr algn="l"/>
            <a:r>
              <a:rPr lang="ru-RU" dirty="0"/>
              <a:t>к.э.н., н.с. ЭФ МГУ, н.с. РАНХиГС при Президенте РФ</a:t>
            </a:r>
            <a:endParaRPr lang="en-US" dirty="0"/>
          </a:p>
          <a:p>
            <a:pPr algn="l"/>
            <a:r>
              <a:rPr lang="ru-RU" b="1" dirty="0"/>
              <a:t>Моросанова А.А.</a:t>
            </a:r>
          </a:p>
          <a:p>
            <a:pPr algn="l"/>
            <a:r>
              <a:rPr lang="ru-RU" dirty="0"/>
              <a:t> к.э.н., н.с. ЭФ МГУ, н.с. РАНХиГС при Президенте РФ</a:t>
            </a:r>
          </a:p>
        </p:txBody>
      </p:sp>
    </p:spTree>
    <p:extLst>
      <p:ext uri="{BB962C8B-B14F-4D97-AF65-F5344CB8AC3E}">
        <p14:creationId xmlns:p14="http://schemas.microsoft.com/office/powerpoint/2010/main" val="225202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7D85ABD-F19F-1AC8-FA6E-AE2DD8D2E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836867"/>
              </p:ext>
            </p:extLst>
          </p:nvPr>
        </p:nvGraphicFramePr>
        <p:xfrm>
          <a:off x="751840" y="738108"/>
          <a:ext cx="10688320" cy="5381784"/>
        </p:xfrm>
        <a:graphic>
          <a:graphicData uri="http://schemas.openxmlformats.org/drawingml/2006/table">
            <a:tbl>
              <a:tblPr firstRow="1" firstCol="1" bandRow="1"/>
              <a:tblGrid>
                <a:gridCol w="1433018">
                  <a:extLst>
                    <a:ext uri="{9D8B030D-6E8A-4147-A177-3AD203B41FA5}">
                      <a16:colId xmlns:a16="http://schemas.microsoft.com/office/drawing/2014/main" val="4172772715"/>
                    </a:ext>
                  </a:extLst>
                </a:gridCol>
                <a:gridCol w="2011222">
                  <a:extLst>
                    <a:ext uri="{9D8B030D-6E8A-4147-A177-3AD203B41FA5}">
                      <a16:colId xmlns:a16="http://schemas.microsoft.com/office/drawing/2014/main" val="2454135687"/>
                    </a:ext>
                  </a:extLst>
                </a:gridCol>
                <a:gridCol w="1071078">
                  <a:extLst>
                    <a:ext uri="{9D8B030D-6E8A-4147-A177-3AD203B41FA5}">
                      <a16:colId xmlns:a16="http://schemas.microsoft.com/office/drawing/2014/main" val="3748951388"/>
                    </a:ext>
                  </a:extLst>
                </a:gridCol>
                <a:gridCol w="2027722">
                  <a:extLst>
                    <a:ext uri="{9D8B030D-6E8A-4147-A177-3AD203B41FA5}">
                      <a16:colId xmlns:a16="http://schemas.microsoft.com/office/drawing/2014/main" val="3406245232"/>
                    </a:ext>
                  </a:extLst>
                </a:gridCol>
                <a:gridCol w="1046182">
                  <a:extLst>
                    <a:ext uri="{9D8B030D-6E8A-4147-A177-3AD203B41FA5}">
                      <a16:colId xmlns:a16="http://schemas.microsoft.com/office/drawing/2014/main" val="234579906"/>
                    </a:ext>
                  </a:extLst>
                </a:gridCol>
                <a:gridCol w="2093258">
                  <a:extLst>
                    <a:ext uri="{9D8B030D-6E8A-4147-A177-3AD203B41FA5}">
                      <a16:colId xmlns:a16="http://schemas.microsoft.com/office/drawing/2014/main" val="391420675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833373772"/>
                    </a:ext>
                  </a:extLst>
                </a:gridCol>
              </a:tblGrid>
              <a:tr h="26302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п\п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 год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 год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 год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278713"/>
                  </a:ext>
                </a:extLst>
              </a:tr>
              <a:tr h="440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Программа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Рейтинг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Программа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Рейтинг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Программа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Рейтинг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790474"/>
                  </a:ext>
                </a:extLst>
              </a:tr>
              <a:tr h="26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dirty="0"/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Zona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5,54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Zona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6,83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Zona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4,38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83209"/>
                  </a:ext>
                </a:extLst>
              </a:tr>
              <a:tr h="4401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Adobe Photoshop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6,77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 Studio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 Studio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415259"/>
                  </a:ext>
                </a:extLst>
              </a:tr>
              <a:tr h="4401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 Studio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6,90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Microsoft Office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8,92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Adobe Photoshop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7,60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421892"/>
                  </a:ext>
                </a:extLst>
              </a:tr>
              <a:tr h="4401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Microsoft Office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9,05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Microsoft Windows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9,84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Microsoft Office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8,81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05336"/>
                  </a:ext>
                </a:extLst>
              </a:tr>
              <a:tr h="4401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UltraISO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9,54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Adobe Photoshop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9,92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uTorrent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16985"/>
                  </a:ext>
                </a:extLst>
              </a:tr>
              <a:tr h="67429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Snappy Driver Installer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UltraISO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11,36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Microsoft Windows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11,13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80520"/>
                  </a:ext>
                </a:extLst>
              </a:tr>
              <a:tr h="4401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Vegas Pro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10,01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Alcohol 120%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Daemon Tools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11,64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419729"/>
                  </a:ext>
                </a:extLst>
              </a:tr>
              <a:tr h="4401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Adobe Premiere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10,60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Autodesk AutoCAD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654519"/>
                  </a:ext>
                </a:extLst>
              </a:tr>
              <a:tr h="4401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Microsoft Windows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10,92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157955"/>
                  </a:ext>
                </a:extLst>
              </a:tr>
              <a:tr h="2630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PRO100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11,29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612" marR="55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497028"/>
                  </a:ext>
                </a:extLst>
              </a:tr>
            </a:tbl>
          </a:graphicData>
        </a:graphic>
      </p:graphicFrame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376D06A-7200-BF16-4779-C97235B419EB}"/>
              </a:ext>
            </a:extLst>
          </p:cNvPr>
          <p:cNvCxnSpPr>
            <a:cxnSpLocks/>
          </p:cNvCxnSpPr>
          <p:nvPr/>
        </p:nvCxnSpPr>
        <p:spPr>
          <a:xfrm flipV="1">
            <a:off x="4124960" y="3069021"/>
            <a:ext cx="1266847" cy="2325939"/>
          </a:xfrm>
          <a:prstGeom prst="straightConnector1">
            <a:avLst/>
          </a:prstGeom>
          <a:ln w="38100" cap="rnd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9D9EFD2-30AE-D5C5-B420-9C0BB3345A45}"/>
              </a:ext>
            </a:extLst>
          </p:cNvPr>
          <p:cNvCxnSpPr>
            <a:cxnSpLocks/>
          </p:cNvCxnSpPr>
          <p:nvPr/>
        </p:nvCxnSpPr>
        <p:spPr>
          <a:xfrm>
            <a:off x="7199586" y="3069020"/>
            <a:ext cx="1219200" cy="662152"/>
          </a:xfrm>
          <a:prstGeom prst="straightConnector1">
            <a:avLst/>
          </a:prstGeom>
          <a:ln w="38100" cap="rnd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6CD5CC8-D628-3562-6EAF-7D09873C8A49}"/>
              </a:ext>
            </a:extLst>
          </p:cNvPr>
          <p:cNvSpPr/>
          <p:nvPr/>
        </p:nvSpPr>
        <p:spPr>
          <a:xfrm>
            <a:off x="751840" y="1524000"/>
            <a:ext cx="10688320" cy="3888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182A5D-C79C-9829-6863-297FF0724FFA}"/>
              </a:ext>
            </a:extLst>
          </p:cNvPr>
          <p:cNvSpPr txBox="1"/>
          <p:nvPr/>
        </p:nvSpPr>
        <p:spPr>
          <a:xfrm>
            <a:off x="5344160" y="63664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i="1" dirty="0"/>
              <a:t>iknowwhatyoudownload.com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692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2197508-307E-EB06-79B7-97F68C16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2601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854075"/>
            <a:r>
              <a:rPr lang="ru-RU" b="1" dirty="0">
                <a:solidFill>
                  <a:schemeClr val="bg1"/>
                </a:solidFill>
              </a:rPr>
              <a:t>Что предпочитают пираты?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582F1CF9-E29F-05CE-1319-FE8C62E6FD9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6109138" cy="4351338"/>
              </a:xfrm>
            </p:spPr>
            <p:txBody>
              <a:bodyPr>
                <a:normAutofit/>
              </a:bodyPr>
              <a:lstStyle/>
              <a:p>
                <a:r>
                  <a:rPr lang="ru-RU" dirty="0"/>
                  <a:t>Нет российского ПО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  <a:p>
                <a:endParaRPr lang="ru-RU" dirty="0"/>
              </a:p>
              <a:p>
                <a:r>
                  <a:rPr lang="ru-RU" dirty="0"/>
                  <a:t>Потребители предпочли скачать </a:t>
                </a:r>
                <a:r>
                  <a:rPr lang="en-US" dirty="0"/>
                  <a:t>Windows</a:t>
                </a:r>
                <a:r>
                  <a:rPr lang="ru-RU" dirty="0"/>
                  <a:t>, а не российские аналоги (бесплатные!)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ru-RU" dirty="0"/>
                  <a:t>Данные на июнь 2022:</a:t>
                </a:r>
              </a:p>
              <a:p>
                <a:pPr lvl="1"/>
                <a:r>
                  <a:rPr lang="ru-RU" dirty="0"/>
                  <a:t>Рост загрузок Microsoft 80–250%</a:t>
                </a:r>
              </a:p>
              <a:p>
                <a:pPr lvl="1"/>
                <a:r>
                  <a:rPr lang="ru-RU" dirty="0"/>
                  <a:t>Легальных российских ОС – 20%</a:t>
                </a:r>
              </a:p>
            </p:txBody>
          </p:sp>
        </mc:Choice>
        <mc:Fallback xmlns="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582F1CF9-E29F-05CE-1319-FE8C62E6F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6109138" cy="4351338"/>
              </a:xfrm>
              <a:blipFill>
                <a:blip r:embed="rId2"/>
                <a:stretch>
                  <a:fillRect l="-1796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977C271A-0364-857F-A3B1-7EE9D69D94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17648" y="1822478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08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A63ED1-5435-E9B3-A2F7-2A639D56B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9" y="0"/>
            <a:ext cx="102870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BDE18-59C5-F7C7-9D81-31E68C2E6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082" y="5454503"/>
            <a:ext cx="6563834" cy="124722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Фильмы</a:t>
            </a:r>
          </a:p>
        </p:txBody>
      </p:sp>
    </p:spTree>
    <p:extLst>
      <p:ext uri="{BB962C8B-B14F-4D97-AF65-F5344CB8AC3E}">
        <p14:creationId xmlns:p14="http://schemas.microsoft.com/office/powerpoint/2010/main" val="1852988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C0B93-28F7-6509-2771-511C7C00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8098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854075"/>
            <a:r>
              <a:rPr lang="ru-RU" b="1" dirty="0">
                <a:solidFill>
                  <a:schemeClr val="bg1"/>
                </a:solidFill>
              </a:rPr>
              <a:t>Сборы дистрибьюторов в кино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0788B9B-915D-E545-8AD1-094CFDFC20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268346"/>
              </p:ext>
            </p:extLst>
          </p:nvPr>
        </p:nvGraphicFramePr>
        <p:xfrm>
          <a:off x="433252" y="1267096"/>
          <a:ext cx="11600361" cy="5081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CE9394-EAE1-93FF-9698-6BE085672A7D}"/>
              </a:ext>
            </a:extLst>
          </p:cNvPr>
          <p:cNvSpPr txBox="1"/>
          <p:nvPr/>
        </p:nvSpPr>
        <p:spPr>
          <a:xfrm>
            <a:off x="1946366" y="6401436"/>
            <a:ext cx="4532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Источник: составлено на основании «Бюллетень кинопрокатчика»</a:t>
            </a:r>
          </a:p>
        </p:txBody>
      </p:sp>
    </p:spTree>
    <p:extLst>
      <p:ext uri="{BB962C8B-B14F-4D97-AF65-F5344CB8AC3E}">
        <p14:creationId xmlns:p14="http://schemas.microsoft.com/office/powerpoint/2010/main" val="204284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A4224-6D0E-7EFD-A19F-89C7D7F0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954807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854075"/>
            <a:r>
              <a:rPr lang="ru-RU" b="1" dirty="0">
                <a:solidFill>
                  <a:schemeClr val="bg1"/>
                </a:solidFill>
              </a:rPr>
              <a:t>Топы фильмов по наработке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A715A8-443F-A378-60D9-08077D496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1056436"/>
            <a:ext cx="10515600" cy="1098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Наработка -  величина кассовых сборов фильма в расчете на одну кинотеатральную копию (валовые сборы за все время проката, деленные на максимальное количество экранов)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4414B36-9A0B-E338-4A6A-06472AB43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236015"/>
              </p:ext>
            </p:extLst>
          </p:nvPr>
        </p:nvGraphicFramePr>
        <p:xfrm>
          <a:off x="428534" y="2515744"/>
          <a:ext cx="5371374" cy="376745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025900">
                  <a:extLst>
                    <a:ext uri="{9D8B030D-6E8A-4147-A177-3AD203B41FA5}">
                      <a16:colId xmlns:a16="http://schemas.microsoft.com/office/drawing/2014/main" val="1003813577"/>
                    </a:ext>
                  </a:extLst>
                </a:gridCol>
                <a:gridCol w="613955">
                  <a:extLst>
                    <a:ext uri="{9D8B030D-6E8A-4147-A177-3AD203B41FA5}">
                      <a16:colId xmlns:a16="http://schemas.microsoft.com/office/drawing/2014/main" val="3969900028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357599066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Название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err="1">
                          <a:effectLst/>
                        </a:rPr>
                        <a:t>Дистр</a:t>
                      </a:r>
                      <a:r>
                        <a:rPr lang="ru-RU" sz="1200" b="1" u="none" strike="noStrike" dirty="0"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Наработка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125907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АВАТАР: ПУТЬ ВОДЫ / </a:t>
                      </a:r>
                      <a:r>
                        <a:rPr lang="en" sz="1200" u="none" strike="noStrike" dirty="0">
                          <a:effectLst/>
                        </a:rPr>
                        <a:t>Avatar: The Way of Water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6 000 000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8143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ЧЕБУРАШКА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>
                          <a:effectLst/>
                        </a:rPr>
                        <a:t>CP 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2 900 000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49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ОППЕНГЕЙМЕР / </a:t>
                      </a:r>
                      <a:r>
                        <a:rPr lang="en" sz="1200" u="none" strike="noStrike" dirty="0">
                          <a:effectLst/>
                        </a:rPr>
                        <a:t>Oppenheimer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2 400 000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624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КОТ В САПОГАХ 2: ПОСЛЕДНЕЕ ЖЕЛАНИЕ / </a:t>
                      </a:r>
                      <a:r>
                        <a:rPr lang="en" sz="1200" u="none" strike="noStrike" dirty="0">
                          <a:effectLst/>
                        </a:rPr>
                        <a:t>Puss In Boots: The Last Wish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2 300 000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95806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БАРБИ / </a:t>
                      </a:r>
                      <a:r>
                        <a:rPr lang="en" sz="1200" u="none" strike="noStrike" dirty="0">
                          <a:effectLst/>
                        </a:rPr>
                        <a:t>Barbie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2 000 000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81536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ЧЕЛОВЕК-ПАУК: НЕТ ПУТИ ДОМОЙ / </a:t>
                      </a:r>
                      <a:r>
                        <a:rPr lang="en" sz="1200" u="none" strike="noStrike" dirty="0">
                          <a:effectLst/>
                        </a:rPr>
                        <a:t>Spiderman: No Way Home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>
                          <a:effectLst/>
                        </a:rPr>
                        <a:t>SPPR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1 800 000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45985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ДОКТОР СТРЭНДЖ: В МУЛЬТИВСЕЛЕННОЙ БЕЗУМИЯ / </a:t>
                      </a:r>
                      <a:r>
                        <a:rPr lang="en" sz="1200" u="none" strike="noStrike">
                          <a:effectLst/>
                        </a:rPr>
                        <a:t>Doctor Strange in the Multiverse of Madness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1 800 000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57508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МСТИТЕЛИ: ФИНАЛ / </a:t>
                      </a:r>
                      <a:r>
                        <a:rPr lang="en" sz="1200" u="none" strike="noStrike" dirty="0">
                          <a:effectLst/>
                        </a:rPr>
                        <a:t>Avengers: Endgame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>
                          <a:effectLst/>
                        </a:rPr>
                        <a:t>WDSSPR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1 700 000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4228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КОРОЛЬ ЛЕВ / </a:t>
                      </a:r>
                      <a:r>
                        <a:rPr lang="en" sz="1200" u="none" strike="noStrike" dirty="0">
                          <a:effectLst/>
                        </a:rPr>
                        <a:t>The Lion King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 dirty="0">
                          <a:effectLst/>
                        </a:rPr>
                        <a:t>WDSSPR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1 600 000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67304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ХОЛОП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>
                          <a:effectLst/>
                        </a:rPr>
                        <a:t>CP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1 500 000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3797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СТРАЖИ ГАЛАКТИКИ. ЧАСТЬ 3 / </a:t>
                      </a:r>
                      <a:r>
                        <a:rPr lang="en" sz="1200" u="none" strike="noStrike" dirty="0">
                          <a:effectLst/>
                        </a:rPr>
                        <a:t>Guardians of the Galaxy Vol. 3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1 500 000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35942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ФОРСАЖ 10 / </a:t>
                      </a:r>
                      <a:r>
                        <a:rPr lang="en" sz="1200" u="none" strike="noStrike" dirty="0">
                          <a:effectLst/>
                        </a:rPr>
                        <a:t>Fast X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1 400 000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57252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ФЛЭШ / </a:t>
                      </a:r>
                      <a:r>
                        <a:rPr lang="en" sz="1200" u="none" strike="noStrike" dirty="0">
                          <a:effectLst/>
                        </a:rPr>
                        <a:t>The Flash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1 400 000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6865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ТОР: ЛЮБОВЬ И ГРОМ / </a:t>
                      </a:r>
                      <a:r>
                        <a:rPr lang="en" sz="1200" u="none" strike="noStrike">
                          <a:effectLst/>
                        </a:rPr>
                        <a:t>Thor: Love and Thunder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1 400 000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9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900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МЕЧТАТЕЛИ / </a:t>
                      </a:r>
                      <a:r>
                        <a:rPr lang="en" sz="1200" u="none" strike="noStrike" dirty="0">
                          <a:effectLst/>
                        </a:rPr>
                        <a:t>The Dreamers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>
                          <a:effectLst/>
                        </a:rPr>
                        <a:t>CARO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1 400 000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2686378"/>
                  </a:ext>
                </a:extLst>
              </a:tr>
            </a:tbl>
          </a:graphicData>
        </a:graphic>
      </p:graphicFrame>
      <p:sp>
        <p:nvSpPr>
          <p:cNvPr id="5" name="Объект 2">
            <a:extLst>
              <a:ext uri="{FF2B5EF4-FFF2-40B4-BE49-F238E27FC236}">
                <a16:creationId xmlns:a16="http://schemas.microsoft.com/office/drawing/2014/main" id="{B39F4AF4-1ECD-E110-4644-494D60466893}"/>
              </a:ext>
            </a:extLst>
          </p:cNvPr>
          <p:cNvSpPr txBox="1">
            <a:spLocks/>
          </p:cNvSpPr>
          <p:nvPr/>
        </p:nvSpPr>
        <p:spPr>
          <a:xfrm>
            <a:off x="2277109" y="2155371"/>
            <a:ext cx="2399872" cy="360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200" dirty="0"/>
              <a:t>2019-2023 гг.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5641185-FDE2-27A6-4EA2-E04F77959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447872"/>
              </p:ext>
            </p:extLst>
          </p:nvPr>
        </p:nvGraphicFramePr>
        <p:xfrm>
          <a:off x="6392094" y="2515744"/>
          <a:ext cx="5492883" cy="374705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110443">
                  <a:extLst>
                    <a:ext uri="{9D8B030D-6E8A-4147-A177-3AD203B41FA5}">
                      <a16:colId xmlns:a16="http://schemas.microsoft.com/office/drawing/2014/main" val="3462569366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2004468508"/>
                    </a:ext>
                  </a:extLst>
                </a:gridCol>
                <a:gridCol w="755423">
                  <a:extLst>
                    <a:ext uri="{9D8B030D-6E8A-4147-A177-3AD203B41FA5}">
                      <a16:colId xmlns:a16="http://schemas.microsoft.com/office/drawing/2014/main" val="3246221255"/>
                    </a:ext>
                  </a:extLst>
                </a:gridCol>
              </a:tblGrid>
              <a:tr h="140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Название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err="1">
                          <a:effectLst/>
                        </a:rPr>
                        <a:t>Дистр</a:t>
                      </a:r>
                      <a:r>
                        <a:rPr lang="ru-RU" sz="1200" b="1" u="none" strike="noStrike" dirty="0"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Наработка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/>
                </a:tc>
                <a:extLst>
                  <a:ext uri="{0D108BD9-81ED-4DB2-BD59-A6C34878D82A}">
                    <a16:rowId xmlns:a16="http://schemas.microsoft.com/office/drawing/2014/main" val="3693068844"/>
                  </a:ext>
                </a:extLst>
              </a:tr>
              <a:tr h="198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МСТИТЕЛИ: ФИНАЛ / </a:t>
                      </a:r>
                      <a:r>
                        <a:rPr lang="en" sz="1200" u="none" strike="noStrike" dirty="0">
                          <a:effectLst/>
                        </a:rPr>
                        <a:t>Avengers: Endgame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 dirty="0">
                          <a:effectLst/>
                        </a:rPr>
                        <a:t>WDSSPR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1 700 000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534107"/>
                  </a:ext>
                </a:extLst>
              </a:tr>
              <a:tr h="1491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КОРОЛЬ ЛЕВ / </a:t>
                      </a:r>
                      <a:r>
                        <a:rPr lang="en" sz="1200" u="none" strike="noStrike" dirty="0">
                          <a:effectLst/>
                        </a:rPr>
                        <a:t>The Lion King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>
                          <a:effectLst/>
                        </a:rPr>
                        <a:t>WDSSPR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1 600 000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981070"/>
                  </a:ext>
                </a:extLst>
              </a:tr>
              <a:tr h="1400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ХОЛОП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 dirty="0">
                          <a:effectLst/>
                        </a:rPr>
                        <a:t>CP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1 500 000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251113"/>
                  </a:ext>
                </a:extLst>
              </a:tr>
              <a:tr h="73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ЗЕЛЕНАЯ КНИГА / </a:t>
                      </a:r>
                      <a:r>
                        <a:rPr lang="en" sz="1200" u="none" strike="noStrike">
                          <a:effectLst/>
                        </a:rPr>
                        <a:t>Green Book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>
                          <a:effectLst/>
                        </a:rPr>
                        <a:t>CPF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1 300 000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287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Т-34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 dirty="0">
                          <a:effectLst/>
                        </a:rPr>
                        <a:t>CP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1 200 000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858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МАЛЕФИСЕНТА: ВЛАДЫЧИЦА ТЬМЫ / </a:t>
                      </a:r>
                      <a:r>
                        <a:rPr lang="en" sz="1200" u="none" strike="noStrike" dirty="0">
                          <a:effectLst/>
                        </a:rPr>
                        <a:t>Maleficent: Mistress of Evil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 dirty="0">
                          <a:effectLst/>
                        </a:rPr>
                        <a:t>WDSSPR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1 200 000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770923"/>
                  </a:ext>
                </a:extLst>
              </a:tr>
              <a:tr h="1400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ХОЛОДНОЕ СЕРДЦЕ </a:t>
                      </a:r>
                      <a:r>
                        <a:rPr lang="en" sz="1200" u="none" strike="noStrike" dirty="0">
                          <a:effectLst/>
                        </a:rPr>
                        <a:t>II / Frozen II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>
                          <a:effectLst/>
                        </a:rPr>
                        <a:t>WDSSPR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1 100 000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951705"/>
                  </a:ext>
                </a:extLst>
              </a:tr>
              <a:tr h="1400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ДЖОКЕР / </a:t>
                      </a:r>
                      <a:r>
                        <a:rPr lang="en" sz="1200" u="none" strike="noStrike">
                          <a:effectLst/>
                        </a:rPr>
                        <a:t>Joker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>
                          <a:effectLst/>
                        </a:rPr>
                        <a:t>CAO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1 100 000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020512"/>
                  </a:ext>
                </a:extLst>
              </a:tr>
              <a:tr h="198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ИМАМ ШАМИЛЬ. ОСАДО АХУЛЬГО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 dirty="0">
                          <a:effectLst/>
                        </a:rPr>
                        <a:t>SMKT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1 100 000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050088"/>
                  </a:ext>
                </a:extLst>
              </a:tr>
              <a:tr h="3935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КАК ПРИРУЧИТЬ ДРАКОНА 3 / </a:t>
                      </a:r>
                      <a:r>
                        <a:rPr lang="en" sz="1200" u="none" strike="noStrike" dirty="0">
                          <a:effectLst/>
                        </a:rPr>
                        <a:t>How to Train Your Dragon: the Hidden World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>
                          <a:effectLst/>
                        </a:rPr>
                        <a:t>UPI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1 000 000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941167"/>
                  </a:ext>
                </a:extLst>
              </a:tr>
              <a:tr h="2958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ОДНАЖДЫ В... ГОЛЛИВУДЕ / </a:t>
                      </a:r>
                      <a:r>
                        <a:rPr lang="en" sz="1200" u="none" strike="noStrike" dirty="0">
                          <a:effectLst/>
                        </a:rPr>
                        <a:t>Once Upon a Time in Hollywood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>
                          <a:effectLst/>
                        </a:rPr>
                        <a:t>WDSSPR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884 000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534055"/>
                  </a:ext>
                </a:extLst>
              </a:tr>
              <a:tr h="1400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АЛАДДИН / </a:t>
                      </a:r>
                      <a:r>
                        <a:rPr lang="en" sz="1200" u="none" strike="noStrike" dirty="0">
                          <a:effectLst/>
                        </a:rPr>
                        <a:t>Aladdin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>
                          <a:effectLst/>
                        </a:rPr>
                        <a:t>WDSSPR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860 000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539200"/>
                  </a:ext>
                </a:extLst>
              </a:tr>
              <a:tr h="523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ТАЙНАЯ ЖИЗНЬ ДОМАШНИХ ЖИВОТНЫХ 2 / </a:t>
                      </a:r>
                      <a:r>
                        <a:rPr lang="en" sz="1200" u="none" strike="noStrike" dirty="0">
                          <a:effectLst/>
                        </a:rPr>
                        <a:t>The Secret Life of Pets 2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 dirty="0">
                          <a:effectLst/>
                        </a:rPr>
                        <a:t>UPI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852 000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61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ЧЕЛОВЕК-ПАУК: ВДАЛИ ОТ ДОМА / </a:t>
                      </a:r>
                      <a:r>
                        <a:rPr lang="en" sz="1200" u="none" strike="noStrike" dirty="0">
                          <a:effectLst/>
                        </a:rPr>
                        <a:t>Spider-Man: Far from Home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 dirty="0">
                          <a:effectLst/>
                        </a:rPr>
                        <a:t>WDSSPR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800 000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653909"/>
                  </a:ext>
                </a:extLst>
              </a:tr>
              <a:tr h="2469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ДЖУМАНДЖИ: НОВЫЙ УРОВЕНЬ / </a:t>
                      </a:r>
                      <a:r>
                        <a:rPr lang="en" sz="1200" u="none" strike="noStrike" dirty="0">
                          <a:effectLst/>
                        </a:rPr>
                        <a:t>Jumanji: The Next Level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 dirty="0">
                          <a:effectLst/>
                        </a:rPr>
                        <a:t>WDSSPR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771 000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5" marR="3385" marT="338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045665"/>
                  </a:ext>
                </a:extLst>
              </a:tr>
            </a:tbl>
          </a:graphicData>
        </a:graphic>
      </p:graphicFrame>
      <p:sp>
        <p:nvSpPr>
          <p:cNvPr id="7" name="Объект 2">
            <a:extLst>
              <a:ext uri="{FF2B5EF4-FFF2-40B4-BE49-F238E27FC236}">
                <a16:creationId xmlns:a16="http://schemas.microsoft.com/office/drawing/2014/main" id="{E71C6E36-FDD4-4ECE-1302-755697F4ACB0}"/>
              </a:ext>
            </a:extLst>
          </p:cNvPr>
          <p:cNvSpPr txBox="1">
            <a:spLocks/>
          </p:cNvSpPr>
          <p:nvPr/>
        </p:nvSpPr>
        <p:spPr>
          <a:xfrm>
            <a:off x="8433728" y="2155370"/>
            <a:ext cx="1009016" cy="3603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/>
              <a:t>2019</a:t>
            </a:r>
            <a:r>
              <a:rPr lang="en-US" sz="2400" b="1" dirty="0"/>
              <a:t> </a:t>
            </a:r>
            <a:r>
              <a:rPr lang="ru-RU" sz="2400" b="1" dirty="0"/>
              <a:t>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F6BB87-28D3-70CC-5674-95D9ADB6A6BE}"/>
              </a:ext>
            </a:extLst>
          </p:cNvPr>
          <p:cNvSpPr txBox="1"/>
          <p:nvPr/>
        </p:nvSpPr>
        <p:spPr>
          <a:xfrm>
            <a:off x="428534" y="6366573"/>
            <a:ext cx="4532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Источник: составлено на основании «Бюллетень кинопрокатчика»</a:t>
            </a:r>
          </a:p>
        </p:txBody>
      </p:sp>
    </p:spTree>
    <p:extLst>
      <p:ext uri="{BB962C8B-B14F-4D97-AF65-F5344CB8AC3E}">
        <p14:creationId xmlns:p14="http://schemas.microsoft.com/office/powerpoint/2010/main" val="2685488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7E42A-84B5-259A-2952-B5D37506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394"/>
            <a:ext cx="12192000" cy="971983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854075"/>
            <a:r>
              <a:rPr lang="ru-RU" b="1" dirty="0">
                <a:solidFill>
                  <a:schemeClr val="bg1"/>
                </a:solidFill>
              </a:rPr>
              <a:t>Как справляются кинотеатры?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0BEBBF-7E21-C4BB-2D66-C1922E7EF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984" y="1690688"/>
            <a:ext cx="5941423" cy="452292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«Легальная альтернатива»:</a:t>
            </a:r>
          </a:p>
          <a:p>
            <a:pPr lvl="1"/>
            <a:r>
              <a:rPr lang="ru-RU" dirty="0"/>
              <a:t>показ «старого» иностранного фонда фильмов</a:t>
            </a:r>
          </a:p>
          <a:p>
            <a:pPr lvl="1"/>
            <a:r>
              <a:rPr lang="ru-RU" dirty="0"/>
              <a:t>сокращение числа показов, например, утренних сеансов </a:t>
            </a:r>
          </a:p>
          <a:p>
            <a:pPr lvl="1"/>
            <a:r>
              <a:rPr lang="ru-RU" dirty="0"/>
              <a:t>ввод в прокат фильмов из Индии и Китая</a:t>
            </a:r>
          </a:p>
          <a:p>
            <a:r>
              <a:rPr lang="ru-RU" dirty="0"/>
              <a:t>«Нелегальная альтернатива» - показ новых иностранных фильмов в рамках «теневых схем»:</a:t>
            </a:r>
          </a:p>
          <a:p>
            <a:pPr lvl="1"/>
            <a:r>
              <a:rPr lang="ru-RU" dirty="0"/>
              <a:t>Иностранный фильм показывают в качестве «дополнения» к легальному кино в прокате</a:t>
            </a:r>
          </a:p>
          <a:p>
            <a:pPr lvl="1"/>
            <a:r>
              <a:rPr lang="ru-RU" dirty="0"/>
              <a:t>Показ киноленты юридически оформляется на «третье лицо» - некоторой фирмы, которая снимает у кинотеатра зал на выделенное время («фирмы-однодневки») (штраф - 50 до 100 тысяч рублей за показ при отсутствии прокатного удостоверения) </a:t>
            </a:r>
          </a:p>
          <a:p>
            <a:pPr lvl="1"/>
            <a:r>
              <a:rPr lang="ru-RU" dirty="0"/>
              <a:t>ИЛИ просто платить штрафы!</a:t>
            </a:r>
          </a:p>
          <a:p>
            <a:pPr lvl="1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058FC4-0E3C-5E68-2B2E-E790156A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973" y="2397442"/>
            <a:ext cx="5264785" cy="2769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60826F-BD61-5E90-D246-70548B38BDAD}"/>
              </a:ext>
            </a:extLst>
          </p:cNvPr>
          <p:cNvSpPr txBox="1"/>
          <p:nvPr/>
        </p:nvSpPr>
        <p:spPr>
          <a:xfrm>
            <a:off x="6562407" y="1751111"/>
            <a:ext cx="53823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Удельная доходность билета иностранных и российских фильмов, Россия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BE5AC-EF31-6D96-5E2D-F6AE8A608853}"/>
              </a:ext>
            </a:extLst>
          </p:cNvPr>
          <p:cNvSpPr txBox="1"/>
          <p:nvPr/>
        </p:nvSpPr>
        <p:spPr>
          <a:xfrm>
            <a:off x="7981406" y="5167312"/>
            <a:ext cx="2927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Источник: составлено на основании ЕАИС</a:t>
            </a:r>
          </a:p>
        </p:txBody>
      </p:sp>
    </p:spTree>
    <p:extLst>
      <p:ext uri="{BB962C8B-B14F-4D97-AF65-F5344CB8AC3E}">
        <p14:creationId xmlns:p14="http://schemas.microsoft.com/office/powerpoint/2010/main" val="3822270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5C90B-570D-284E-59B3-56E803161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0349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854075"/>
            <a:r>
              <a:rPr lang="ru-RU" b="1" dirty="0">
                <a:solidFill>
                  <a:schemeClr val="bg1"/>
                </a:solidFill>
              </a:rPr>
              <a:t>Откуда пиратские фильмы в кинотеатрах?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00254D-2223-C992-5375-0D9299D85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2022 году (до июня 2023 г.) главным теневым поставщиком 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GraphikKinopoiskLC-Regular-Web"/>
              </a:rPr>
              <a:t>цифровых копий в русскоязычном дубляже </a:t>
            </a:r>
            <a:r>
              <a:rPr lang="ru-RU" dirty="0"/>
              <a:t>была компания </a:t>
            </a:r>
            <a:r>
              <a:rPr lang="en" dirty="0" err="1"/>
              <a:t>WesternRus</a:t>
            </a:r>
            <a:r>
              <a:rPr lang="en" dirty="0"/>
              <a:t> (</a:t>
            </a:r>
            <a:r>
              <a:rPr lang="ru-RU" dirty="0"/>
              <a:t>Казахстан):</a:t>
            </a:r>
          </a:p>
          <a:p>
            <a:pPr lvl="1"/>
            <a:r>
              <a:rPr lang="ru-RU" dirty="0">
                <a:solidFill>
                  <a:srgbClr val="333333"/>
                </a:solidFill>
                <a:latin typeface="GraphikKinopoiskLC-Regular-Web"/>
              </a:rPr>
              <a:t>К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GraphikKinopoiskLC-Regular-Web"/>
              </a:rPr>
              <a:t>опии создаются съемкой матрицы кинопроектора, изображение </a:t>
            </a:r>
            <a:r>
              <a:rPr lang="ru-RU" b="0" i="0" u="none" strike="noStrike" dirty="0" err="1">
                <a:solidFill>
                  <a:srgbClr val="333333"/>
                </a:solidFill>
                <a:effectLst/>
                <a:latin typeface="GraphikKinopoiskLC-Regular-Web"/>
              </a:rPr>
              <a:t>отзеркаливается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GraphikKinopoiskLC-Regular-Web"/>
              </a:rPr>
              <a:t>, переформатируется, выгоняется в специальный формат демонстрации </a:t>
            </a:r>
            <a:r>
              <a:rPr lang="en" b="0" i="0" u="none" strike="noStrike" dirty="0">
                <a:solidFill>
                  <a:srgbClr val="333333"/>
                </a:solidFill>
                <a:effectLst/>
                <a:latin typeface="GraphikKinopoiskLC-Regular-Web"/>
              </a:rPr>
              <a:t>DCP 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GraphikKinopoiskLC-Regular-Web"/>
              </a:rPr>
              <a:t>и шифруется для защиты (ключи)</a:t>
            </a:r>
          </a:p>
          <a:p>
            <a:pPr lvl="1"/>
            <a:r>
              <a:rPr lang="ru-RU" b="0" i="0" u="none" strike="noStrike" dirty="0">
                <a:solidFill>
                  <a:srgbClr val="333333"/>
                </a:solidFill>
                <a:effectLst/>
                <a:latin typeface="GraphikKinopoiskLC-Regular-Web"/>
              </a:rPr>
              <a:t>1 релиз - от 60 до 110 тыс. рублей</a:t>
            </a:r>
          </a:p>
          <a:p>
            <a:pPr lvl="1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raphikKinopoiskLC-Regular-Web"/>
              </a:rPr>
              <a:t>«Пираты» жалуются на дальнейшее «</a:t>
            </a:r>
            <a:r>
              <a:rPr lang="ru-RU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GraphikKinopoiskLC-Regular-Web"/>
              </a:rPr>
              <a:t>несанкционированное распространение» и низкую окупаемость!</a:t>
            </a:r>
          </a:p>
          <a:p>
            <a:r>
              <a:rPr lang="ru-RU" dirty="0">
                <a:solidFill>
                  <a:srgbClr val="333333"/>
                </a:solidFill>
                <a:latin typeface="GraphikKinopoiskLC-Regular-Web"/>
              </a:rPr>
              <a:t>Сейчас  - основной способ реализации – через легальную покупку аудиодорожек с русским дубляжом (</a:t>
            </a:r>
            <a:r>
              <a:rPr lang="en" b="0" i="0" u="none" strike="noStrike" dirty="0">
                <a:solidFill>
                  <a:srgbClr val="333333"/>
                </a:solidFill>
                <a:effectLst/>
                <a:latin typeface="GraphikKinopoiskLC-Regular-Web"/>
              </a:rPr>
              <a:t>Red Head Sound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GraphikKinopoiskLC-Regular-Web"/>
              </a:rPr>
              <a:t>)</a:t>
            </a:r>
            <a:endParaRPr lang="ru-RU" dirty="0">
              <a:solidFill>
                <a:srgbClr val="333333"/>
              </a:solidFill>
              <a:latin typeface="GraphikKinopoiskLC-Regular-Web"/>
            </a:endParaRPr>
          </a:p>
          <a:p>
            <a:pPr lvl="1"/>
            <a:r>
              <a:rPr lang="ru-RU" dirty="0">
                <a:solidFill>
                  <a:srgbClr val="333333"/>
                </a:solidFill>
                <a:latin typeface="GraphikKinopoiskLC-Regular-Web"/>
              </a:rPr>
              <a:t>Аудиодорожка записывается на студии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GraphikKinopoiskLC-Regular-Web"/>
              </a:rPr>
              <a:t>, распространяется по лицензии</a:t>
            </a:r>
          </a:p>
          <a:p>
            <a:pPr lvl="1"/>
            <a:r>
              <a:rPr lang="ru-RU" dirty="0">
                <a:solidFill>
                  <a:srgbClr val="333333"/>
                </a:solidFill>
                <a:latin typeface="GraphikKinopoiskLC-Regular-Web"/>
              </a:rPr>
              <a:t>Видео копируется со стримингов (взлом, например через </a:t>
            </a:r>
            <a:r>
              <a:rPr lang="en" b="0" i="0" u="none" strike="noStrike" dirty="0">
                <a:solidFill>
                  <a:srgbClr val="333333"/>
                </a:solidFill>
                <a:effectLst/>
                <a:latin typeface="GraphikKinopoiskLC-Regular-Web"/>
              </a:rPr>
              <a:t>DaVinci Resolve</a:t>
            </a:r>
            <a:r>
              <a:rPr lang="ru-RU" dirty="0">
                <a:solidFill>
                  <a:srgbClr val="333333"/>
                </a:solidFill>
                <a:latin typeface="GraphikKinopoiskLC-Regular-Web"/>
              </a:rPr>
              <a:t>) или торрентов</a:t>
            </a:r>
          </a:p>
          <a:p>
            <a:pPr lvl="1"/>
            <a:r>
              <a:rPr lang="en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GraphikKinopoiskLC-Regular-Web"/>
              </a:rPr>
              <a:t>Red Head Sound</a:t>
            </a:r>
            <a:r>
              <a:rPr lang="ru-RU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GraphikKinopoiskLC-Regular-Web"/>
              </a:rPr>
              <a:t>: «Мы готовы платить отчисления </a:t>
            </a:r>
            <a:r>
              <a:rPr lang="ru-RU" b="1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GraphikKinopoiskLC-Regular-Web"/>
              </a:rPr>
              <a:t>мэйджорам</a:t>
            </a:r>
            <a:r>
              <a:rPr lang="ru-RU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GraphikKinopoiskLC-Regular-Web"/>
              </a:rPr>
              <a:t>, но никто не обращается…»</a:t>
            </a:r>
          </a:p>
          <a:p>
            <a:endParaRPr lang="ru-RU" dirty="0">
              <a:solidFill>
                <a:srgbClr val="333333"/>
              </a:solidFill>
              <a:latin typeface="GraphikKinopoiskLC-Regular-Web"/>
            </a:endParaRPr>
          </a:p>
          <a:p>
            <a:endParaRPr lang="ru-RU" dirty="0">
              <a:solidFill>
                <a:srgbClr val="333333"/>
              </a:solidFill>
              <a:latin typeface="GraphikKinopoiskLC-Regular-Web"/>
            </a:endParaRPr>
          </a:p>
        </p:txBody>
      </p:sp>
    </p:spTree>
    <p:extLst>
      <p:ext uri="{BB962C8B-B14F-4D97-AF65-F5344CB8AC3E}">
        <p14:creationId xmlns:p14="http://schemas.microsoft.com/office/powerpoint/2010/main" val="2740545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05AD3-4DDB-25DB-3D45-CC7D68D8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8281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492125"/>
            <a:r>
              <a:rPr lang="ru-RU" b="1" dirty="0">
                <a:solidFill>
                  <a:schemeClr val="bg1"/>
                </a:solidFill>
              </a:rPr>
              <a:t>Рыночные доли крупных онлайн кинотеатров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B1459C7-0061-14FB-D1FE-FF2DDB72D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708312"/>
              </p:ext>
            </p:extLst>
          </p:nvPr>
        </p:nvGraphicFramePr>
        <p:xfrm>
          <a:off x="838200" y="1239663"/>
          <a:ext cx="10515599" cy="4564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7536">
                  <a:extLst>
                    <a:ext uri="{9D8B030D-6E8A-4147-A177-3AD203B41FA5}">
                      <a16:colId xmlns:a16="http://schemas.microsoft.com/office/drawing/2014/main" val="2517775287"/>
                    </a:ext>
                  </a:extLst>
                </a:gridCol>
                <a:gridCol w="1756537">
                  <a:extLst>
                    <a:ext uri="{9D8B030D-6E8A-4147-A177-3AD203B41FA5}">
                      <a16:colId xmlns:a16="http://schemas.microsoft.com/office/drawing/2014/main" val="3121505277"/>
                    </a:ext>
                  </a:extLst>
                </a:gridCol>
                <a:gridCol w="1754289">
                  <a:extLst>
                    <a:ext uri="{9D8B030D-6E8A-4147-A177-3AD203B41FA5}">
                      <a16:colId xmlns:a16="http://schemas.microsoft.com/office/drawing/2014/main" val="2668075207"/>
                    </a:ext>
                  </a:extLst>
                </a:gridCol>
                <a:gridCol w="5257237">
                  <a:extLst>
                    <a:ext uri="{9D8B030D-6E8A-4147-A177-3AD203B41FA5}">
                      <a16:colId xmlns:a16="http://schemas.microsoft.com/office/drawing/2014/main" val="1606427353"/>
                    </a:ext>
                  </a:extLst>
                </a:gridCol>
              </a:tblGrid>
              <a:tr h="8526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Доля рынка (по доходам) в 2022 году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effectLst/>
                        </a:rPr>
                        <a:t>(Т</a:t>
                      </a:r>
                      <a:r>
                        <a:rPr lang="ru-RU" sz="1400">
                          <a:effectLst/>
                        </a:rPr>
                        <a:t>МТ)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Доля рынка (по доходам) в 2022 году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(TelecomDaily)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</a:rPr>
                        <a:t>Изменения показателей в 2022 году по сравнению с 2021 годом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579709"/>
                  </a:ext>
                </a:extLst>
              </a:tr>
              <a:tr h="4131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err="1">
                          <a:effectLst/>
                        </a:rPr>
                        <a:t>Кинопоиск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</a:rPr>
                        <a:t>23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</a:rPr>
                        <a:t>24,1%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Доходы выросли на 78%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Рост аудитории с 4,8 до 8,4 млн. человек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781039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err="1">
                          <a:effectLst/>
                        </a:rPr>
                        <a:t>Иви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</a:rPr>
                        <a:t>18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</a:rPr>
                        <a:t>20,5%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Рост числа платных подписчиков на 28%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772022"/>
                  </a:ext>
                </a:extLst>
              </a:tr>
              <a:tr h="4131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err="1">
                          <a:effectLst/>
                        </a:rPr>
                        <a:t>Wink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</a:rPr>
                        <a:t>11%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</a:rPr>
                        <a:t>11,4%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Рост выручки на 44%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Время просмотра выросло на 67%.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176210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effectLst/>
                        </a:rPr>
                        <a:t>Okko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</a:rPr>
                        <a:t>10%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</a:rPr>
                        <a:t>10,8%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Время просмотра выросло на 39%.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885169"/>
                  </a:ext>
                </a:extLst>
              </a:tr>
              <a:tr h="4131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</a:rPr>
                        <a:t>Start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</a:rPr>
                        <a:t>7%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</a:rPr>
                        <a:t>6,8%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Рост выручки на 53%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Суммарное время просмотра выросло на 60%.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139258"/>
                  </a:ext>
                </a:extLst>
              </a:tr>
              <a:tr h="6329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</a:rPr>
                        <a:t>KION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</a:rPr>
                        <a:t>6%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</a:rPr>
                        <a:t>6,8%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Число платных подписчиков выросло на 63% (6,6 млн)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Выручка увеличилась на 68%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104728"/>
                  </a:ext>
                </a:extLst>
              </a:tr>
              <a:tr h="6329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err="1">
                          <a:effectLst/>
                        </a:rPr>
                        <a:t>Amediateka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effectLst/>
                        </a:rPr>
                        <a:t>6%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</a:rPr>
                        <a:t>n/a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</a:rPr>
                        <a:t>Выручка увеличилась на 40%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</a:rPr>
                        <a:t>Число подписчиков увеличилось на 47%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</a:rPr>
                        <a:t>Количество просмотров выросло на 23%.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939345"/>
                  </a:ext>
                </a:extLst>
              </a:tr>
              <a:tr h="2561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err="1">
                          <a:effectLst/>
                        </a:rPr>
                        <a:t>more.tv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effectLst/>
                        </a:rPr>
                        <a:t>5%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</a:rPr>
                        <a:t>5,1%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</a:rPr>
                        <a:t>Выручка увеличилась на 27%.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</a:rPr>
                        <a:t>Время </a:t>
                      </a:r>
                      <a:r>
                        <a:rPr lang="ru-RU" sz="1400" dirty="0" err="1">
                          <a:effectLst/>
                        </a:rPr>
                        <a:t>видеосмотрения</a:t>
                      </a:r>
                      <a:r>
                        <a:rPr lang="ru-RU" sz="1400" dirty="0">
                          <a:effectLst/>
                        </a:rPr>
                        <a:t> выросло на 60%.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122919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</a:rPr>
                        <a:t>Прочие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effectLst/>
                        </a:rPr>
                        <a:t>14%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</a:rPr>
                        <a:t>14,5%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929" marR="659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8857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124AAC-8E4A-5A39-FFCE-AF0925B72621}"/>
              </a:ext>
            </a:extLst>
          </p:cNvPr>
          <p:cNvSpPr txBox="1"/>
          <p:nvPr/>
        </p:nvSpPr>
        <p:spPr>
          <a:xfrm>
            <a:off x="720635" y="6164090"/>
            <a:ext cx="6100354" cy="423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2700" algn="just">
              <a:lnSpc>
                <a:spcPct val="150000"/>
              </a:lnSpc>
            </a:pPr>
            <a:r>
              <a:rPr lang="ru-RU" sz="1600" dirty="0">
                <a:ea typeface="Calibri" panose="020F0502020204030204" pitchFamily="34" charset="0"/>
              </a:rPr>
              <a:t>И</a:t>
            </a:r>
            <a:r>
              <a:rPr lang="ru-RU" sz="1600" dirty="0">
                <a:effectLst/>
                <a:ea typeface="Calibri" panose="020F0502020204030204" pitchFamily="34" charset="0"/>
              </a:rPr>
              <a:t>сточник: «ТМТ Консалтинг» и </a:t>
            </a:r>
            <a:r>
              <a:rPr lang="ru-RU" sz="1600" dirty="0" err="1">
                <a:effectLst/>
                <a:ea typeface="Calibri" panose="020F0502020204030204" pitchFamily="34" charset="0"/>
              </a:rPr>
              <a:t>TelecomDaily</a:t>
            </a:r>
            <a:endParaRPr lang="ru-RU" sz="16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98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C21C5-4427-DA4D-6145-A14856E2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6651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492125"/>
            <a:r>
              <a:rPr lang="ru-RU" b="1" dirty="0">
                <a:solidFill>
                  <a:schemeClr val="bg1"/>
                </a:solidFill>
              </a:rPr>
              <a:t>Пиратство онлайн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61CC1D-4A5C-EF58-58C2-A61F7922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230257" cy="4351338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/>
              <a:t>Статистика по самым популярным кинофильмам в России, распространяемых через торренты за каждый день в период с 01.01.2023 по 30.05.2023 (</a:t>
            </a:r>
            <a:r>
              <a:rPr lang="en" i="1" dirty="0" err="1"/>
              <a:t>iknowwhatyoudownload.com</a:t>
            </a:r>
            <a:r>
              <a:rPr lang="ru-RU" i="1" dirty="0"/>
              <a:t>)</a:t>
            </a:r>
          </a:p>
          <a:p>
            <a:r>
              <a:rPr lang="ru-RU" i="1" dirty="0"/>
              <a:t>Ежедневный  топ-12  фильмов (12 - самый популярный фильм, 1 - самый последний в топе). </a:t>
            </a:r>
          </a:p>
          <a:p>
            <a:r>
              <a:rPr lang="ru-RU" i="1" dirty="0"/>
              <a:t>1788 наблюдений за 149 дней</a:t>
            </a:r>
          </a:p>
          <a:p>
            <a:r>
              <a:rPr lang="ru-RU" b="1" dirty="0"/>
              <a:t>66 уникальных фильмов: 12 фильмов российского производства</a:t>
            </a:r>
          </a:p>
          <a:p>
            <a:r>
              <a:rPr lang="ru-RU" b="1" dirty="0"/>
              <a:t>Среди иностранных фильмов, попавших в топ есть «старые» (например, «Гарри Поттер и философский камень (2001), Аватар (2009), Один дома (1990))</a:t>
            </a:r>
          </a:p>
          <a:p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1FC596E-3D84-5E1F-3759-3AF9500CE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9511"/>
              </p:ext>
            </p:extLst>
          </p:nvPr>
        </p:nvGraphicFramePr>
        <p:xfrm>
          <a:off x="7068457" y="1690688"/>
          <a:ext cx="4586605" cy="4078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6514">
                  <a:extLst>
                    <a:ext uri="{9D8B030D-6E8A-4147-A177-3AD203B41FA5}">
                      <a16:colId xmlns:a16="http://schemas.microsoft.com/office/drawing/2014/main" val="213675637"/>
                    </a:ext>
                  </a:extLst>
                </a:gridCol>
                <a:gridCol w="1270091">
                  <a:extLst>
                    <a:ext uri="{9D8B030D-6E8A-4147-A177-3AD203B41FA5}">
                      <a16:colId xmlns:a16="http://schemas.microsoft.com/office/drawing/2014/main" val="2237660555"/>
                    </a:ext>
                  </a:extLst>
                </a:gridCol>
              </a:tblGrid>
              <a:tr h="713302">
                <a:tc>
                  <a:txBody>
                    <a:bodyPr/>
                    <a:lstStyle/>
                    <a:p>
                      <a:pPr marL="17145" indent="-17145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</a:rPr>
                        <a:t>Наименование фильма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</a:rPr>
                        <a:t>Сумма баллов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360033"/>
                  </a:ext>
                </a:extLst>
              </a:tr>
              <a:tr h="336548">
                <a:tc>
                  <a:txBody>
                    <a:bodyPr/>
                    <a:lstStyle/>
                    <a:p>
                      <a:pPr marL="17145" indent="-17145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</a:rPr>
                        <a:t>Avatar: The Way of Water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1724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235411"/>
                  </a:ext>
                </a:extLst>
              </a:tr>
              <a:tr h="336548">
                <a:tc>
                  <a:txBody>
                    <a:bodyPr/>
                    <a:lstStyle/>
                    <a:p>
                      <a:pPr marL="17145" indent="-17145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Чебурашка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1375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106555"/>
                  </a:ext>
                </a:extLst>
              </a:tr>
              <a:tr h="336548">
                <a:tc>
                  <a:txBody>
                    <a:bodyPr/>
                    <a:lstStyle/>
                    <a:p>
                      <a:pPr marL="17145" indent="-17145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</a:rPr>
                        <a:t>Puss in Boots: The Last Wish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1214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64163"/>
                  </a:ext>
                </a:extLst>
              </a:tr>
              <a:tr h="336548">
                <a:tc>
                  <a:txBody>
                    <a:bodyPr/>
                    <a:lstStyle/>
                    <a:p>
                      <a:pPr marL="17145" indent="-17145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</a:rPr>
                        <a:t>Glass Onion: A Knives Out Mystery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717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441131"/>
                  </a:ext>
                </a:extLst>
              </a:tr>
              <a:tr h="336548">
                <a:tc>
                  <a:txBody>
                    <a:bodyPr/>
                    <a:lstStyle/>
                    <a:p>
                      <a:pPr marL="17145" indent="-17145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</a:rPr>
                        <a:t>Operation Fortune: Ruse de guerre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491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01216"/>
                  </a:ext>
                </a:extLst>
              </a:tr>
              <a:tr h="336548">
                <a:tc>
                  <a:txBody>
                    <a:bodyPr/>
                    <a:lstStyle/>
                    <a:p>
                      <a:pPr marL="17145" indent="-17145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</a:rPr>
                        <a:t>Ant-Man and the Wasp: Quantumania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455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16510"/>
                  </a:ext>
                </a:extLst>
              </a:tr>
              <a:tr h="336548">
                <a:tc>
                  <a:txBody>
                    <a:bodyPr/>
                    <a:lstStyle/>
                    <a:p>
                      <a:pPr marL="17145" indent="-17145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Plane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454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803508"/>
                  </a:ext>
                </a:extLst>
              </a:tr>
              <a:tr h="336548">
                <a:tc>
                  <a:txBody>
                    <a:bodyPr/>
                    <a:lstStyle/>
                    <a:p>
                      <a:pPr marL="17145" indent="-17145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Black Panther: Wakanda Forever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424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942072"/>
                  </a:ext>
                </a:extLst>
              </a:tr>
              <a:tr h="336548">
                <a:tc>
                  <a:txBody>
                    <a:bodyPr/>
                    <a:lstStyle/>
                    <a:p>
                      <a:pPr marL="17145" indent="-17145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Bullet Train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415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61851"/>
                  </a:ext>
                </a:extLst>
              </a:tr>
              <a:tr h="336548">
                <a:tc>
                  <a:txBody>
                    <a:bodyPr/>
                    <a:lstStyle/>
                    <a:p>
                      <a:pPr marL="17145" indent="-17145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Black Adam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</a:rPr>
                        <a:t>373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051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461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C4C9A-C48F-0F33-BD88-F7D479A77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10343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492125"/>
            <a:r>
              <a:rPr lang="ru-RU" b="1" dirty="0">
                <a:solidFill>
                  <a:schemeClr val="bg1"/>
                </a:solidFill>
              </a:rPr>
              <a:t>Пиратские стриминги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DC1B2-5DF4-4289-7324-B9DD1EF3F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0"/>
            <a:ext cx="9494520" cy="4896803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/>
              <a:t>Главными спонсорами подобных пиратских сервисов являются незаконные </a:t>
            </a:r>
            <a:r>
              <a:rPr lang="ru-RU" b="1" dirty="0" err="1"/>
              <a:t>гемблинговые</a:t>
            </a:r>
            <a:r>
              <a:rPr lang="ru-RU" b="1" dirty="0"/>
              <a:t> компании </a:t>
            </a:r>
            <a:r>
              <a:rPr lang="ru-RU" dirty="0"/>
              <a:t>- 1</a:t>
            </a:r>
            <a:r>
              <a:rPr lang="en" dirty="0" err="1"/>
              <a:t>xBet</a:t>
            </a:r>
            <a:r>
              <a:rPr lang="en" dirty="0"/>
              <a:t>, </a:t>
            </a:r>
            <a:r>
              <a:rPr lang="en" dirty="0" err="1"/>
              <a:t>Melbet</a:t>
            </a:r>
            <a:r>
              <a:rPr lang="en" dirty="0"/>
              <a:t>, </a:t>
            </a:r>
            <a:r>
              <a:rPr lang="en" dirty="0" err="1"/>
              <a:t>Parimatch</a:t>
            </a:r>
            <a:r>
              <a:rPr lang="en" dirty="0"/>
              <a:t>, </a:t>
            </a:r>
            <a:r>
              <a:rPr lang="en" dirty="0" err="1"/>
              <a:t>Linebet</a:t>
            </a:r>
            <a:r>
              <a:rPr lang="en" dirty="0"/>
              <a:t>, Orca88, Bwin </a:t>
            </a:r>
            <a:r>
              <a:rPr lang="ru-RU" dirty="0"/>
              <a:t>и др. </a:t>
            </a:r>
          </a:p>
          <a:p>
            <a:pPr lvl="1"/>
            <a:r>
              <a:rPr lang="ru-RU" dirty="0"/>
              <a:t>Техническое функционирование пиратской деятельности (размещение контента, защитные меры по сохранности, оснащение мощностями)</a:t>
            </a:r>
          </a:p>
          <a:p>
            <a:pPr lvl="1"/>
            <a:r>
              <a:rPr lang="ru-RU" b="1" dirty="0"/>
              <a:t>Создание пиратского контента  </a:t>
            </a:r>
            <a:r>
              <a:rPr lang="ru-RU" dirty="0"/>
              <a:t>– в 2019 году 1</a:t>
            </a:r>
            <a:r>
              <a:rPr lang="en" dirty="0" err="1"/>
              <a:t>xBet</a:t>
            </a:r>
            <a:r>
              <a:rPr lang="en" dirty="0"/>
              <a:t> </a:t>
            </a:r>
            <a:r>
              <a:rPr lang="ru-RU" dirty="0"/>
              <a:t>проспонсировал контент для 17 студий озвучивания сериалов. </a:t>
            </a:r>
          </a:p>
          <a:p>
            <a:r>
              <a:rPr lang="ru-RU" dirty="0"/>
              <a:t>Ключевую роль в этой схеме играют </a:t>
            </a:r>
            <a:r>
              <a:rPr lang="ru-RU" b="1" dirty="0" err="1"/>
              <a:t>видеобалансеры</a:t>
            </a:r>
            <a:r>
              <a:rPr lang="ru-RU" dirty="0"/>
              <a:t> — сервисы, «которые агрегируют пиратский контент и оптимизируют его доставку до потребителя».</a:t>
            </a:r>
          </a:p>
          <a:p>
            <a:pPr lvl="1"/>
            <a:r>
              <a:rPr lang="ru-RU" dirty="0"/>
              <a:t>Используют частые смены технических доменов и пулов </a:t>
            </a:r>
            <a:r>
              <a:rPr lang="en" dirty="0"/>
              <a:t>IP, </a:t>
            </a:r>
            <a:r>
              <a:rPr lang="ru-RU" dirty="0"/>
              <a:t>распределяя инфраструктуру в различных точках (в зарубежных странах, в Украине и России, в том числе и на легальных мощностях),</a:t>
            </a:r>
          </a:p>
          <a:p>
            <a:pPr lvl="1"/>
            <a:r>
              <a:rPr lang="ru-RU" dirty="0"/>
              <a:t>Дублируют каналы доставки контента у разных провайдеров. </a:t>
            </a:r>
          </a:p>
        </p:txBody>
      </p:sp>
    </p:spTree>
    <p:extLst>
      <p:ext uri="{BB962C8B-B14F-4D97-AF65-F5344CB8AC3E}">
        <p14:creationId xmlns:p14="http://schemas.microsoft.com/office/powerpoint/2010/main" val="197868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ЕГЭ по физике. Задача 31 (9). Последовательное и параллельное соединение  сопротивлений | Решение задач ОГЭ и ЕГЭ по физике | Дзен">
            <a:extLst>
              <a:ext uri="{FF2B5EF4-FFF2-40B4-BE49-F238E27FC236}">
                <a16:creationId xmlns:a16="http://schemas.microsoft.com/office/drawing/2014/main" id="{C72E7E4F-683F-1566-FFB9-DB8DCA98A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F02C0-5D32-3C91-79C6-04DBC2E77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382" y="1119461"/>
            <a:ext cx="8519235" cy="2309539"/>
          </a:xfrm>
          <a:solidFill>
            <a:schemeClr val="bg1"/>
          </a:solidFill>
        </p:spPr>
        <p:txBody>
          <a:bodyPr>
            <a:prstTxWarp prst="textCurveDown">
              <a:avLst/>
            </a:prstTxWarp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Поддержка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ти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ых</a:t>
            </a:r>
            <a:r>
              <a:rPr lang="ru-RU" b="1" dirty="0">
                <a:solidFill>
                  <a:srgbClr val="002060"/>
                </a:solidFill>
              </a:rPr>
              <a:t> индустрий - параллельная или последовательная?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63249C-AFA7-B781-FD0A-67EB8A186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137" y="3664857"/>
            <a:ext cx="8366686" cy="165576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l"/>
            <a:r>
              <a:rPr lang="ru-RU" b="1" dirty="0"/>
              <a:t>Морозов А.Н.</a:t>
            </a:r>
          </a:p>
          <a:p>
            <a:pPr algn="l"/>
            <a:r>
              <a:rPr lang="ru-RU" dirty="0"/>
              <a:t>к.э.н., н.с. ЭФ МГУ, н.с. РАНХиГС при Президенте РФ</a:t>
            </a:r>
            <a:endParaRPr lang="en-US" dirty="0"/>
          </a:p>
          <a:p>
            <a:pPr algn="l"/>
            <a:r>
              <a:rPr lang="ru-RU" b="1" dirty="0"/>
              <a:t>Моросанова А.А.</a:t>
            </a:r>
          </a:p>
          <a:p>
            <a:pPr algn="l"/>
            <a:r>
              <a:rPr lang="ru-RU" dirty="0"/>
              <a:t> к.э.н., н.с. ЭФ МГУ, н.с. РАНХиГС при Президенте РФ</a:t>
            </a:r>
          </a:p>
        </p:txBody>
      </p:sp>
    </p:spTree>
    <p:extLst>
      <p:ext uri="{BB962C8B-B14F-4D97-AF65-F5344CB8AC3E}">
        <p14:creationId xmlns:p14="http://schemas.microsoft.com/office/powerpoint/2010/main" val="2151435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66FDB2-71BE-1631-BCE2-3FA33F6B311A}"/>
              </a:ext>
            </a:extLst>
          </p:cNvPr>
          <p:cNvSpPr/>
          <p:nvPr/>
        </p:nvSpPr>
        <p:spPr>
          <a:xfrm>
            <a:off x="-91440" y="-143691"/>
            <a:ext cx="12283440" cy="700169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D1041-4A26-C7E4-922E-0624F7F19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3292769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B7E194-2AD3-6D77-E6F5-89B710A25C9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2D8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2ED3FD-BA84-E535-3647-B514792C8AD2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0CC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55EC343-E4E0-07B8-0690-56886AEB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58"/>
            <a:ext cx="10515600" cy="986496"/>
          </a:xfrm>
        </p:spPr>
        <p:txBody>
          <a:bodyPr/>
          <a:lstStyle/>
          <a:p>
            <a:pPr algn="ctr"/>
            <a:r>
              <a:rPr lang="ru-RU" dirty="0"/>
              <a:t>Параллельно и/или последовательно?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id="{CE315902-CD7E-3BC1-ADC1-9FF860535FD6}"/>
              </a:ext>
            </a:extLst>
          </p:cNvPr>
          <p:cNvSpPr txBox="1">
            <a:spLocks/>
          </p:cNvSpPr>
          <p:nvPr/>
        </p:nvSpPr>
        <p:spPr>
          <a:xfrm>
            <a:off x="633548" y="1514241"/>
            <a:ext cx="10617926" cy="5343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/>
              <a:t>Должен быть платный доступ</a:t>
            </a:r>
          </a:p>
          <a:p>
            <a:pPr marL="0" indent="0" algn="ctr">
              <a:buNone/>
            </a:pPr>
            <a:endParaRPr lang="ru-RU" sz="1600" b="1" dirty="0"/>
          </a:p>
          <a:p>
            <a:pPr marL="0" indent="0" algn="ctr">
              <a:buNone/>
            </a:pPr>
            <a:endParaRPr lang="ru-RU" sz="1400" b="1" dirty="0"/>
          </a:p>
          <a:p>
            <a:pPr marL="0" indent="0" algn="ctr">
              <a:buNone/>
            </a:pPr>
            <a:r>
              <a:rPr lang="ru-RU" b="1" dirty="0"/>
              <a:t>Варианты организации</a:t>
            </a:r>
          </a:p>
          <a:p>
            <a:pPr marL="514350" indent="-514350" algn="ctr">
              <a:buAutoNum type="arabicPeriod"/>
            </a:pPr>
            <a:r>
              <a:rPr lang="ru-RU" dirty="0"/>
              <a:t>Государственный «репозиторий»</a:t>
            </a:r>
          </a:p>
          <a:p>
            <a:pPr marL="514350" indent="-514350" algn="ctr">
              <a:buAutoNum type="arabicPeriod"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2. «Продажа индульгенций»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Куда можно направить плату?</a:t>
            </a:r>
          </a:p>
          <a:p>
            <a:pPr marL="457200" lvl="1" indent="0" algn="ctr">
              <a:buNone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B42E3E-6AA0-A3EA-6378-3FF28FAF1AA7}"/>
              </a:ext>
            </a:extLst>
          </p:cNvPr>
          <p:cNvSpPr txBox="1"/>
          <p:nvPr/>
        </p:nvSpPr>
        <p:spPr>
          <a:xfrm>
            <a:off x="3048000" y="929465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ПО</a:t>
            </a:r>
            <a:endParaRPr lang="ru-RU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7F994-8512-A00A-AEF4-CA01F9C36CF0}"/>
              </a:ext>
            </a:extLst>
          </p:cNvPr>
          <p:cNvSpPr txBox="1"/>
          <p:nvPr/>
        </p:nvSpPr>
        <p:spPr>
          <a:xfrm>
            <a:off x="8533897" y="914006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КИНО</a:t>
            </a:r>
            <a:endParaRPr lang="ru-RU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7E7B0F-1A1A-AD43-F61D-260B40D0ACF8}"/>
              </a:ext>
            </a:extLst>
          </p:cNvPr>
          <p:cNvSpPr txBox="1"/>
          <p:nvPr/>
        </p:nvSpPr>
        <p:spPr>
          <a:xfrm>
            <a:off x="6254387" y="2158808"/>
            <a:ext cx="928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dirty="0"/>
              <a:t>На уровне дистрибьюторов и пользователей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A0026B-4F9C-DDF3-B883-3A101C8D6FD7}"/>
                  </a:ext>
                </a:extLst>
              </p:cNvPr>
              <p:cNvSpPr txBox="1"/>
              <p:nvPr/>
            </p:nvSpPr>
            <p:spPr>
              <a:xfrm>
                <a:off x="633548" y="2152873"/>
                <a:ext cx="93921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ru-RU" dirty="0"/>
                  <a:t>На уровне  пользователей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A0026B-4F9C-DDF3-B883-3A101C8D6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48" y="2152873"/>
                <a:ext cx="9392194" cy="369332"/>
              </a:xfrm>
              <a:prstGeom prst="rect">
                <a:avLst/>
              </a:prstGeom>
              <a:blipFill>
                <a:blip r:embed="rId2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EAD2972-15E1-73B8-CF25-8036EAE27224}"/>
              </a:ext>
            </a:extLst>
          </p:cNvPr>
          <p:cNvSpPr txBox="1"/>
          <p:nvPr/>
        </p:nvSpPr>
        <p:spPr>
          <a:xfrm>
            <a:off x="235938" y="3713224"/>
            <a:ext cx="9392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ru-RU" dirty="0"/>
              <a:t>С полными «официально» взломанными, </a:t>
            </a:r>
          </a:p>
          <a:p>
            <a:pPr lvl="2"/>
            <a:r>
              <a:rPr lang="ru-RU" dirty="0"/>
              <a:t>безопасными версиями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E3E9BE-891F-A5C7-6EBE-3678CB1E637C}"/>
              </a:ext>
            </a:extLst>
          </p:cNvPr>
          <p:cNvSpPr txBox="1"/>
          <p:nvPr/>
        </p:nvSpPr>
        <p:spPr>
          <a:xfrm>
            <a:off x="235938" y="4711064"/>
            <a:ext cx="9392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ru-RU" dirty="0"/>
              <a:t>Потребители сами находят </a:t>
            </a:r>
          </a:p>
          <a:p>
            <a:pPr lvl="2"/>
            <a:r>
              <a:rPr lang="ru-RU" dirty="0"/>
              <a:t>варианты обхода защиты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3176E4-66B7-E9ED-10AA-0AF01B8ECFA4}"/>
              </a:ext>
            </a:extLst>
          </p:cNvPr>
          <p:cNvSpPr txBox="1"/>
          <p:nvPr/>
        </p:nvSpPr>
        <p:spPr>
          <a:xfrm>
            <a:off x="5942511" y="3719159"/>
            <a:ext cx="9392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ru-RU" dirty="0"/>
              <a:t>Официальный дубляж, качественный видеоряд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6D15BD-65CD-E1DD-A7BD-1B61CB655E42}"/>
              </a:ext>
            </a:extLst>
          </p:cNvPr>
          <p:cNvSpPr txBox="1"/>
          <p:nvPr/>
        </p:nvSpPr>
        <p:spPr>
          <a:xfrm>
            <a:off x="6019256" y="4721188"/>
            <a:ext cx="9392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ru-RU" dirty="0"/>
              <a:t>Дистрибьюторы сами находят </a:t>
            </a:r>
          </a:p>
          <a:p>
            <a:pPr lvl="2"/>
            <a:r>
              <a:rPr lang="ru-RU" dirty="0"/>
              <a:t>варианты обхода защиты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2BA994-A442-36A9-3867-A6A3067A3024}"/>
              </a:ext>
            </a:extLst>
          </p:cNvPr>
          <p:cNvSpPr txBox="1"/>
          <p:nvPr/>
        </p:nvSpPr>
        <p:spPr>
          <a:xfrm>
            <a:off x="1297033" y="5770772"/>
            <a:ext cx="9444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ctr">
              <a:buFont typeface="+mj-lt"/>
              <a:buAutoNum type="arabicPeriod"/>
            </a:pPr>
            <a:r>
              <a:rPr lang="ru-RU" dirty="0"/>
              <a:t>Поддержка отечественной отрасли</a:t>
            </a:r>
          </a:p>
          <a:p>
            <a:pPr marL="800100" lvl="1" indent="-342900" algn="ctr">
              <a:buFont typeface="+mj-lt"/>
              <a:buAutoNum type="arabicPeriod"/>
            </a:pPr>
            <a:r>
              <a:rPr lang="ru-RU" dirty="0"/>
              <a:t>Заморозить до возвращения вендоров (на случай важных переговоров)</a:t>
            </a:r>
          </a:p>
        </p:txBody>
      </p:sp>
    </p:spTree>
    <p:extLst>
      <p:ext uri="{BB962C8B-B14F-4D97-AF65-F5344CB8AC3E}">
        <p14:creationId xmlns:p14="http://schemas.microsoft.com/office/powerpoint/2010/main" val="2370154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D6CDFEC-E2B2-9C2F-4A58-40AC3311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5657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492125"/>
            <a:r>
              <a:rPr lang="ru-RU" b="1" dirty="0">
                <a:solidFill>
                  <a:schemeClr val="bg1"/>
                </a:solidFill>
              </a:rPr>
              <a:t>Дальнейшее развитие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1EE5CDC-1EB4-BC1B-79E6-6CAFE585C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4" y="139024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Не следует ослаблять защиту ИС</a:t>
            </a:r>
          </a:p>
          <a:p>
            <a:pPr lvl="1"/>
            <a:r>
              <a:rPr lang="ru-RU" dirty="0"/>
              <a:t>Она и так слабая, 62% ПО – нелегальное</a:t>
            </a:r>
          </a:p>
          <a:p>
            <a:pPr lvl="1"/>
            <a:r>
              <a:rPr lang="ru-RU" dirty="0"/>
              <a:t>Россия – экспортер кино (на ближнее и не очень зарубежье) – искажение стимулов для внешнего оборота</a:t>
            </a:r>
          </a:p>
          <a:p>
            <a:pPr lvl="1"/>
            <a:endParaRPr lang="ru-RU" dirty="0"/>
          </a:p>
          <a:p>
            <a:r>
              <a:rPr lang="ru-RU" dirty="0"/>
              <a:t>Слабая защита – не развит сегмент </a:t>
            </a:r>
            <a:r>
              <a:rPr lang="en-US" dirty="0"/>
              <a:t>B2C</a:t>
            </a:r>
            <a:endParaRPr lang="ru-RU" dirty="0"/>
          </a:p>
          <a:p>
            <a:pPr lvl="1"/>
            <a:r>
              <a:rPr lang="ru-RU" dirty="0"/>
              <a:t>При слабой защите не выгодно делать коробочные версии</a:t>
            </a:r>
          </a:p>
          <a:p>
            <a:pPr lvl="1"/>
            <a:endParaRPr lang="ru-RU" dirty="0"/>
          </a:p>
          <a:p>
            <a:pPr marL="246063" lvl="1" indent="-246063"/>
            <a:r>
              <a:rPr lang="ru-RU" sz="2800" dirty="0"/>
              <a:t>Уход зарубежных вендоров и мейджоров– возможность для занятия ниши</a:t>
            </a:r>
          </a:p>
          <a:p>
            <a:pPr marL="703263" lvl="2" indent="-246063"/>
            <a:r>
              <a:rPr lang="ru-RU" sz="2400" i="1" dirty="0"/>
              <a:t>Не пора ли думать о качестве?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1027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71E33-CB73-4FF3-AEF4-D7BFC48DC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2777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/>
          <a:lstStyle/>
          <a:p>
            <a:pPr marL="854075"/>
            <a:r>
              <a:rPr lang="ru-RU" b="1" dirty="0">
                <a:solidFill>
                  <a:schemeClr val="bg1"/>
                </a:solidFill>
              </a:rPr>
              <a:t>Мотивация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6051BD-C04D-04F1-C485-8090FF423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фоне ухода зарубежных правообладателей ведется дискуссия о «параллельном импорте» продукции креативных индустрий</a:t>
            </a:r>
          </a:p>
          <a:p>
            <a:pPr lvl="1"/>
            <a:r>
              <a:rPr lang="ru-RU" dirty="0"/>
              <a:t>Фильмы уже в прокате</a:t>
            </a:r>
          </a:p>
          <a:p>
            <a:pPr lvl="1"/>
            <a:r>
              <a:rPr lang="ru-RU" dirty="0"/>
              <a:t>В сфере ПО пока лишь на уровне инициатив</a:t>
            </a:r>
          </a:p>
          <a:p>
            <a:pPr lvl="1"/>
            <a:endParaRPr lang="ru-RU" dirty="0"/>
          </a:p>
          <a:p>
            <a:pPr lvl="1"/>
            <a:endParaRPr lang="ru-RU" dirty="0"/>
          </a:p>
          <a:p>
            <a:r>
              <a:rPr lang="ru-RU" dirty="0"/>
              <a:t>Потребителям это выгодно</a:t>
            </a:r>
          </a:p>
          <a:p>
            <a:r>
              <a:rPr lang="ru-RU" dirty="0"/>
              <a:t>Но что с российскими производителями?</a:t>
            </a:r>
          </a:p>
        </p:txBody>
      </p:sp>
    </p:spTree>
    <p:extLst>
      <p:ext uri="{BB962C8B-B14F-4D97-AF65-F5344CB8AC3E}">
        <p14:creationId xmlns:p14="http://schemas.microsoft.com/office/powerpoint/2010/main" val="127070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CB2AAD-56F4-5FB4-151F-E7ACB8336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1" y="1"/>
            <a:ext cx="10286998" cy="685799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BDE18-59C5-F7C7-9D81-31E68C2E6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082" y="5454503"/>
            <a:ext cx="6563834" cy="124722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90566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8883C-F57C-F7B8-8079-D4EF23DB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53588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854075"/>
            <a:r>
              <a:rPr lang="ru-RU" b="1" dirty="0">
                <a:solidFill>
                  <a:schemeClr val="bg1"/>
                </a:solidFill>
              </a:rPr>
              <a:t>Модель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75E7B4-DB0B-1B15-CD60-5A4BA790A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26189"/>
          </a:xfrm>
        </p:spPr>
        <p:txBody>
          <a:bodyPr>
            <a:normAutofit/>
          </a:bodyPr>
          <a:lstStyle/>
          <a:p>
            <a:r>
              <a:rPr lang="ru-RU" dirty="0"/>
              <a:t>Потребитель делает выбор: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41C099-0C38-1CA4-8AA9-BE903A564BA5}"/>
                  </a:ext>
                </a:extLst>
              </p:cNvPr>
              <p:cNvSpPr txBox="1"/>
              <p:nvPr/>
            </p:nvSpPr>
            <p:spPr>
              <a:xfrm>
                <a:off x="1129710" y="2551814"/>
                <a:ext cx="9932580" cy="1459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,  при выборе легальной версии</m:t>
                              </m:r>
                            </m:e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,  при выборе контрафакта</m:t>
                              </m:r>
                            </m:e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&amp;0,  при отказе от потребления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41C099-0C38-1CA4-8AA9-BE903A564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710" y="2551814"/>
                <a:ext cx="9932580" cy="1459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Таблица 13">
                <a:extLst>
                  <a:ext uri="{FF2B5EF4-FFF2-40B4-BE49-F238E27FC236}">
                    <a16:creationId xmlns:a16="http://schemas.microsoft.com/office/drawing/2014/main" id="{8F45D15B-459D-4D3E-BA53-19E7EAF340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146378"/>
                  </p:ext>
                </p:extLst>
              </p:nvPr>
            </p:nvGraphicFramePr>
            <p:xfrm>
              <a:off x="3451704" y="4442648"/>
              <a:ext cx="5288592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68105">
                      <a:extLst>
                        <a:ext uri="{9D8B030D-6E8A-4147-A177-3AD203B41FA5}">
                          <a16:colId xmlns:a16="http://schemas.microsoft.com/office/drawing/2014/main" val="1055830452"/>
                        </a:ext>
                      </a:extLst>
                    </a:gridCol>
                    <a:gridCol w="2720487">
                      <a:extLst>
                        <a:ext uri="{9D8B030D-6E8A-4147-A177-3AD203B41FA5}">
                          <a16:colId xmlns:a16="http://schemas.microsoft.com/office/drawing/2014/main" val="159220336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50000"/>
                            </a:lnSpc>
                          </a:pPr>
                          <a:r>
                            <a:rPr lang="ru-RU" sz="2400" dirty="0"/>
                            <a:t>Коробочное ПО: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&gt;0, 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468767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50000"/>
                            </a:lnSpc>
                          </a:pPr>
                          <a:r>
                            <a:rPr lang="ru-RU" sz="2400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Внедряемое ПО: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&gt;0, 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676502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50000"/>
                            </a:lnSpc>
                          </a:pPr>
                          <a:r>
                            <a:rPr lang="en-US" sz="240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SaaS</a:t>
                          </a:r>
                          <a:r>
                            <a:rPr lang="ru-RU" sz="240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: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=0, 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141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Таблица 13">
                <a:extLst>
                  <a:ext uri="{FF2B5EF4-FFF2-40B4-BE49-F238E27FC236}">
                    <a16:creationId xmlns:a16="http://schemas.microsoft.com/office/drawing/2014/main" id="{8F45D15B-459D-4D3E-BA53-19E7EAF340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146378"/>
                  </p:ext>
                </p:extLst>
              </p:nvPr>
            </p:nvGraphicFramePr>
            <p:xfrm>
              <a:off x="3451704" y="4442648"/>
              <a:ext cx="5288592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68105">
                      <a:extLst>
                        <a:ext uri="{9D8B030D-6E8A-4147-A177-3AD203B41FA5}">
                          <a16:colId xmlns:a16="http://schemas.microsoft.com/office/drawing/2014/main" val="1055830452"/>
                        </a:ext>
                      </a:extLst>
                    </a:gridCol>
                    <a:gridCol w="2720487">
                      <a:extLst>
                        <a:ext uri="{9D8B030D-6E8A-4147-A177-3AD203B41FA5}">
                          <a16:colId xmlns:a16="http://schemas.microsoft.com/office/drawing/2014/main" val="1592203369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50000"/>
                            </a:lnSpc>
                          </a:pPr>
                          <a:r>
                            <a:rPr lang="ru-RU" sz="2400" dirty="0"/>
                            <a:t>Коробочное ПО: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94183" b="-22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687678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50000"/>
                            </a:lnSpc>
                          </a:pPr>
                          <a:r>
                            <a:rPr lang="ru-RU" sz="2400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Внедряемое ПО: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94183" t="-98901" b="-1219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76502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50000"/>
                            </a:lnSpc>
                          </a:pPr>
                          <a:r>
                            <a:rPr lang="en-US" sz="240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SaaS</a:t>
                          </a:r>
                          <a:r>
                            <a:rPr lang="ru-RU" sz="240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: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94183" t="-201111" b="-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41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Rectangle 7">
            <a:extLst>
              <a:ext uri="{FF2B5EF4-FFF2-40B4-BE49-F238E27FC236}">
                <a16:creationId xmlns:a16="http://schemas.microsoft.com/office/drawing/2014/main" id="{39BA4C1B-2797-B5F8-791D-7877168CE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3" y="3240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3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09F2D-21F8-728F-D75F-A86D6B3D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7280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854075"/>
            <a:r>
              <a:rPr lang="ru-RU" b="1" dirty="0">
                <a:solidFill>
                  <a:schemeClr val="bg1"/>
                </a:solidFill>
              </a:rPr>
              <a:t>Купить или не купить?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F437401-C530-2E2A-B334-6A1727C86E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85553"/>
                <a:ext cx="10515600" cy="419140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dirty="0"/>
                  <a:t>Пользователь купит 1, а не 2: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𝜃</m:t>
                      </m:r>
                      <m:r>
                        <a:rPr lang="en-US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&gt;</m:t>
                      </m:r>
                      <m:bar>
                        <m:barPr>
                          <m:pos m:val="top"/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bar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ba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40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4000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4400" dirty="0"/>
              </a:p>
              <a:p>
                <a:endParaRPr lang="en-US" dirty="0"/>
              </a:p>
              <a:p>
                <a:r>
                  <a:rPr lang="ru-RU" dirty="0"/>
                  <a:t>Пользователь скачает 1, а не купит:</a:t>
                </a:r>
                <a:endParaRPr lang="en-US" dirty="0"/>
              </a:p>
              <a:p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𝜃</m:t>
                      </m:r>
                      <m:r>
                        <a:rPr lang="en-US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&gt;</m:t>
                      </m:r>
                      <m:acc>
                        <m:accPr>
                          <m:chr m:val="̃"/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acc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40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4000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400" dirty="0"/>
              </a:p>
              <a:p>
                <a:pPr lvl="1"/>
                <a:r>
                  <a:rPr lang="ru-RU" dirty="0"/>
                  <a:t>В случае коробочного: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ru-RU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F437401-C530-2E2A-B334-6A1727C86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85553"/>
                <a:ext cx="10515600" cy="4191409"/>
              </a:xfrm>
              <a:blipFill>
                <a:blip r:embed="rId2"/>
                <a:stretch>
                  <a:fillRect l="-1086" t="-3323" b="-2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50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F8BA3-1763-6442-F6B3-BACE3841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32598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854075"/>
            <a:r>
              <a:rPr lang="ru-RU" b="1" dirty="0">
                <a:solidFill>
                  <a:schemeClr val="bg1"/>
                </a:solidFill>
              </a:rPr>
              <a:t>Качать или качать?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7CCD932-D4BD-AF6B-B7B2-CC0D4AB750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24743"/>
                <a:ext cx="10515600" cy="4152220"/>
              </a:xfrm>
            </p:spPr>
            <p:txBody>
              <a:bodyPr/>
              <a:lstStyle/>
              <a:p>
                <a:r>
                  <a:rPr lang="ru-RU" dirty="0"/>
                  <a:t>Скачать 1, а не 2: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Программа 1≻Программа 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7CCD932-D4BD-AF6B-B7B2-CC0D4AB750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24743"/>
                <a:ext cx="10515600" cy="4152220"/>
              </a:xfrm>
              <a:blipFill>
                <a:blip r:embed="rId2"/>
                <a:stretch>
                  <a:fillRect l="-1086" t="-2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D7076709-DC3D-798F-EEF2-E0000073B2A7}"/>
              </a:ext>
            </a:extLst>
          </p:cNvPr>
          <p:cNvSpPr/>
          <p:nvPr/>
        </p:nvSpPr>
        <p:spPr>
          <a:xfrm>
            <a:off x="5754413" y="2890345"/>
            <a:ext cx="683173" cy="1135117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A11DA8-CD5A-D99A-B2A0-B83F8CAD9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876"/>
            <a:ext cx="3555124" cy="35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1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B6F04-2D59-1F80-6B34-12181201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92088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854075"/>
            <a:r>
              <a:rPr lang="ru-RU" b="1" dirty="0">
                <a:solidFill>
                  <a:schemeClr val="bg1"/>
                </a:solidFill>
              </a:rPr>
              <a:t>Если программа 1 исчезнет?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E98C33A-D88F-F319-A47B-40B88D1B50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dirty="0"/>
                  <a:t>Пользователь купит программу 2, если: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𝜃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&lt;</m:t>
                      </m:r>
                      <m:f>
                        <m:fPr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i="1" smtClean="0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ru-RU" sz="4000" i="1" smtClean="0">
                                          <a:solidFill>
                                            <a:schemeClr val="accent4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 smtClean="0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4000" i="1" smtClean="0">
                                          <a:solidFill>
                                            <a:schemeClr val="accent4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&lt;0</m:t>
                              </m:r>
                            </m:lim>
                          </m:limLow>
                        </m:den>
                      </m:f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Издержки пиратства низкие?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&gt;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ru-RU" dirty="0"/>
                  <a:t> - никто не купит</a:t>
                </a:r>
              </a:p>
              <a:p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Издержки высокие?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ru-RU" dirty="0"/>
                  <a:t> - кто-то купит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E98C33A-D88F-F319-A47B-40B88D1B50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b="-2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49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E494F-4215-E706-910A-A2C49407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0648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854075"/>
            <a:r>
              <a:rPr lang="ru-RU" b="1" dirty="0">
                <a:solidFill>
                  <a:schemeClr val="bg1"/>
                </a:solidFill>
              </a:rPr>
              <a:t>«Параллельный импорт» ПО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B4DE522-5E1D-BEDA-BA98-0C2E625A91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38251"/>
                <a:ext cx="10515600" cy="3838712"/>
              </a:xfrm>
            </p:spPr>
            <p:txBody>
              <a:bodyPr/>
              <a:lstStyle/>
              <a:p>
                <a:r>
                  <a:rPr lang="ru-RU" dirty="0"/>
                  <a:t>Если просто разрешить качать зарубежное ПО: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𝜃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&lt;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  <a:p>
                <a:endParaRPr lang="ru-RU" dirty="0"/>
              </a:p>
              <a:p>
                <a:r>
                  <a:rPr lang="ru-RU" dirty="0"/>
                  <a:t>Если допуск платный, с ценой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ru-RU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𝜃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&lt;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B4DE522-5E1D-BEDA-BA98-0C2E625A91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38251"/>
                <a:ext cx="10515600" cy="3838712"/>
              </a:xfrm>
              <a:blipFill>
                <a:blip r:embed="rId2"/>
                <a:stretch>
                  <a:fillRect l="-1086" t="-26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818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1720</Words>
  <Application>Microsoft Macintosh PowerPoint</Application>
  <PresentationFormat>Широкоэкранный</PresentationFormat>
  <Paragraphs>396</Paragraphs>
  <Slides>22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GraphikKinopoiskLC-Regular-Web</vt:lpstr>
      <vt:lpstr>Impact</vt:lpstr>
      <vt:lpstr>Times New Roman</vt:lpstr>
      <vt:lpstr>Тема Office</vt:lpstr>
      <vt:lpstr>Поддержка креативных индустрий - параллельная или последовательная?</vt:lpstr>
      <vt:lpstr>Поддержка креативных индустрий - параллельная или последовательная?</vt:lpstr>
      <vt:lpstr>Мотивация</vt:lpstr>
      <vt:lpstr>Программы</vt:lpstr>
      <vt:lpstr>Модель</vt:lpstr>
      <vt:lpstr>Купить или не купить?</vt:lpstr>
      <vt:lpstr>Качать или качать?</vt:lpstr>
      <vt:lpstr>Если программа 1 исчезнет?</vt:lpstr>
      <vt:lpstr>«Параллельный импорт» ПО</vt:lpstr>
      <vt:lpstr>Презентация PowerPoint</vt:lpstr>
      <vt:lpstr>Что предпочитают пираты?</vt:lpstr>
      <vt:lpstr>Фильмы</vt:lpstr>
      <vt:lpstr>Сборы дистрибьюторов в кино</vt:lpstr>
      <vt:lpstr>Топы фильмов по наработке</vt:lpstr>
      <vt:lpstr>Как справляются кинотеатры?</vt:lpstr>
      <vt:lpstr>Откуда пиратские фильмы в кинотеатрах?</vt:lpstr>
      <vt:lpstr>Рыночные доли крупных онлайн кинотеатров </vt:lpstr>
      <vt:lpstr>Пиратство онлайн</vt:lpstr>
      <vt:lpstr>Пиратские стриминги</vt:lpstr>
      <vt:lpstr>Выводы</vt:lpstr>
      <vt:lpstr>Параллельно и/или последовательно?</vt:lpstr>
      <vt:lpstr>Дальнейшее развитие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Моросанова Анастасия Андреевна</dc:creator>
  <cp:lastModifiedBy>Моросанова Анастасия Андреевна</cp:lastModifiedBy>
  <cp:revision>39</cp:revision>
  <dcterms:created xsi:type="dcterms:W3CDTF">2023-10-23T08:49:45Z</dcterms:created>
  <dcterms:modified xsi:type="dcterms:W3CDTF">2023-10-25T10:38:40Z</dcterms:modified>
</cp:coreProperties>
</file>